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7" r:id="rId9"/>
    <p:sldId id="263" r:id="rId10"/>
    <p:sldId id="268" r:id="rId11"/>
    <p:sldId id="269" r:id="rId12"/>
    <p:sldId id="270" r:id="rId13"/>
    <p:sldId id="271" r:id="rId14"/>
    <p:sldId id="275" r:id="rId15"/>
    <p:sldId id="276" r:id="rId16"/>
    <p:sldId id="277"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91" y="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4C1AD-454A-4F64-8D0E-3DD167237E20}" type="datetimeFigureOut">
              <a:rPr lang="en-CA" smtClean="0"/>
              <a:t>2019-08-07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1C4CF-86AD-4971-B17F-5E7E47EA2958}" type="slidenum">
              <a:rPr lang="en-CA" smtClean="0"/>
              <a:t>‹#›</a:t>
            </a:fld>
            <a:endParaRPr lang="en-CA"/>
          </a:p>
        </p:txBody>
      </p:sp>
    </p:spTree>
    <p:extLst>
      <p:ext uri="{BB962C8B-B14F-4D97-AF65-F5344CB8AC3E}">
        <p14:creationId xmlns:p14="http://schemas.microsoft.com/office/powerpoint/2010/main" val="1050389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2A45-CC30-404F-A1E5-F9C5AA2877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5147C69-A862-4CBB-9474-3840642B7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C7880C2-CD15-4B34-94C2-F298F1E8E5A7}"/>
              </a:ext>
            </a:extLst>
          </p:cNvPr>
          <p:cNvSpPr>
            <a:spLocks noGrp="1"/>
          </p:cNvSpPr>
          <p:nvPr>
            <p:ph type="dt" sz="half" idx="10"/>
          </p:nvPr>
        </p:nvSpPr>
        <p:spPr/>
        <p:txBody>
          <a:bodyPr/>
          <a:lstStyle/>
          <a:p>
            <a:fld id="{554CE2D9-56BE-46C9-981D-440583F9F2F7}" type="datetimeFigureOut">
              <a:rPr lang="en-CA" smtClean="0"/>
              <a:t>2019-08-07</a:t>
            </a:fld>
            <a:endParaRPr lang="en-CA"/>
          </a:p>
        </p:txBody>
      </p:sp>
      <p:sp>
        <p:nvSpPr>
          <p:cNvPr id="5" name="Footer Placeholder 4">
            <a:extLst>
              <a:ext uri="{FF2B5EF4-FFF2-40B4-BE49-F238E27FC236}">
                <a16:creationId xmlns:a16="http://schemas.microsoft.com/office/drawing/2014/main" id="{7F396D7C-81D7-415D-B1EC-2F98725296E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15B837E-C5C5-4A8E-BED5-0CE4237F3CFC}"/>
              </a:ext>
            </a:extLst>
          </p:cNvPr>
          <p:cNvSpPr>
            <a:spLocks noGrp="1"/>
          </p:cNvSpPr>
          <p:nvPr>
            <p:ph type="sldNum" sz="quarter" idx="12"/>
          </p:nvPr>
        </p:nvSpPr>
        <p:spPr/>
        <p:txBody>
          <a:bodyPr/>
          <a:lstStyle/>
          <a:p>
            <a:fld id="{3C9315AE-0B45-4E4A-94AA-7C02FE2C17C8}" type="slidenum">
              <a:rPr lang="en-CA" smtClean="0"/>
              <a:t>‹#›</a:t>
            </a:fld>
            <a:endParaRPr lang="en-CA"/>
          </a:p>
        </p:txBody>
      </p:sp>
    </p:spTree>
    <p:extLst>
      <p:ext uri="{BB962C8B-B14F-4D97-AF65-F5344CB8AC3E}">
        <p14:creationId xmlns:p14="http://schemas.microsoft.com/office/powerpoint/2010/main" val="828637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C4067-F015-43A6-87CC-9B3C81489BB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56640FF-A205-4EB3-A59E-71CE4F83BD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380450F-2D1E-4BDA-8938-B380BC9BF1EA}"/>
              </a:ext>
            </a:extLst>
          </p:cNvPr>
          <p:cNvSpPr>
            <a:spLocks noGrp="1"/>
          </p:cNvSpPr>
          <p:nvPr>
            <p:ph type="dt" sz="half" idx="10"/>
          </p:nvPr>
        </p:nvSpPr>
        <p:spPr/>
        <p:txBody>
          <a:bodyPr/>
          <a:lstStyle/>
          <a:p>
            <a:fld id="{554CE2D9-56BE-46C9-981D-440583F9F2F7}" type="datetimeFigureOut">
              <a:rPr lang="en-CA" smtClean="0"/>
              <a:t>2019-08-07</a:t>
            </a:fld>
            <a:endParaRPr lang="en-CA"/>
          </a:p>
        </p:txBody>
      </p:sp>
      <p:sp>
        <p:nvSpPr>
          <p:cNvPr id="5" name="Footer Placeholder 4">
            <a:extLst>
              <a:ext uri="{FF2B5EF4-FFF2-40B4-BE49-F238E27FC236}">
                <a16:creationId xmlns:a16="http://schemas.microsoft.com/office/drawing/2014/main" id="{A9DAA657-7CC9-4A14-A87D-7DE5806A6E2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BFE5DAC-6B92-46F4-B977-73378B5CF826}"/>
              </a:ext>
            </a:extLst>
          </p:cNvPr>
          <p:cNvSpPr>
            <a:spLocks noGrp="1"/>
          </p:cNvSpPr>
          <p:nvPr>
            <p:ph type="sldNum" sz="quarter" idx="12"/>
          </p:nvPr>
        </p:nvSpPr>
        <p:spPr/>
        <p:txBody>
          <a:bodyPr/>
          <a:lstStyle/>
          <a:p>
            <a:fld id="{3C9315AE-0B45-4E4A-94AA-7C02FE2C17C8}" type="slidenum">
              <a:rPr lang="en-CA" smtClean="0"/>
              <a:t>‹#›</a:t>
            </a:fld>
            <a:endParaRPr lang="en-CA"/>
          </a:p>
        </p:txBody>
      </p:sp>
    </p:spTree>
    <p:extLst>
      <p:ext uri="{BB962C8B-B14F-4D97-AF65-F5344CB8AC3E}">
        <p14:creationId xmlns:p14="http://schemas.microsoft.com/office/powerpoint/2010/main" val="2255397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890789-E709-4184-BD50-2154B3E336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C60CD1B-F1AD-4D83-9DB7-6BB756695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61C6F1F-D4B3-454B-83C9-64153F6FD8F4}"/>
              </a:ext>
            </a:extLst>
          </p:cNvPr>
          <p:cNvSpPr>
            <a:spLocks noGrp="1"/>
          </p:cNvSpPr>
          <p:nvPr>
            <p:ph type="dt" sz="half" idx="10"/>
          </p:nvPr>
        </p:nvSpPr>
        <p:spPr/>
        <p:txBody>
          <a:bodyPr/>
          <a:lstStyle/>
          <a:p>
            <a:fld id="{554CE2D9-56BE-46C9-981D-440583F9F2F7}" type="datetimeFigureOut">
              <a:rPr lang="en-CA" smtClean="0"/>
              <a:t>2019-08-07</a:t>
            </a:fld>
            <a:endParaRPr lang="en-CA"/>
          </a:p>
        </p:txBody>
      </p:sp>
      <p:sp>
        <p:nvSpPr>
          <p:cNvPr id="5" name="Footer Placeholder 4">
            <a:extLst>
              <a:ext uri="{FF2B5EF4-FFF2-40B4-BE49-F238E27FC236}">
                <a16:creationId xmlns:a16="http://schemas.microsoft.com/office/drawing/2014/main" id="{BFABB87D-9D01-4101-9B0C-FAD8FF31EF1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524D463-2C66-480A-9900-EF4A2CEC2563}"/>
              </a:ext>
            </a:extLst>
          </p:cNvPr>
          <p:cNvSpPr>
            <a:spLocks noGrp="1"/>
          </p:cNvSpPr>
          <p:nvPr>
            <p:ph type="sldNum" sz="quarter" idx="12"/>
          </p:nvPr>
        </p:nvSpPr>
        <p:spPr/>
        <p:txBody>
          <a:bodyPr/>
          <a:lstStyle/>
          <a:p>
            <a:fld id="{3C9315AE-0B45-4E4A-94AA-7C02FE2C17C8}" type="slidenum">
              <a:rPr lang="en-CA" smtClean="0"/>
              <a:t>‹#›</a:t>
            </a:fld>
            <a:endParaRPr lang="en-CA"/>
          </a:p>
        </p:txBody>
      </p:sp>
    </p:spTree>
    <p:extLst>
      <p:ext uri="{BB962C8B-B14F-4D97-AF65-F5344CB8AC3E}">
        <p14:creationId xmlns:p14="http://schemas.microsoft.com/office/powerpoint/2010/main" val="3624459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BB2F7-0358-4711-942D-AA1601F0E71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CE2A64-BB63-449E-866B-75E4ED07E7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0B88590-EEF6-4312-AD40-0508D0E77798}"/>
              </a:ext>
            </a:extLst>
          </p:cNvPr>
          <p:cNvSpPr>
            <a:spLocks noGrp="1"/>
          </p:cNvSpPr>
          <p:nvPr>
            <p:ph type="dt" sz="half" idx="10"/>
          </p:nvPr>
        </p:nvSpPr>
        <p:spPr/>
        <p:txBody>
          <a:bodyPr/>
          <a:lstStyle/>
          <a:p>
            <a:fld id="{554CE2D9-56BE-46C9-981D-440583F9F2F7}" type="datetimeFigureOut">
              <a:rPr lang="en-CA" smtClean="0"/>
              <a:t>2019-08-07</a:t>
            </a:fld>
            <a:endParaRPr lang="en-CA"/>
          </a:p>
        </p:txBody>
      </p:sp>
      <p:sp>
        <p:nvSpPr>
          <p:cNvPr id="5" name="Footer Placeholder 4">
            <a:extLst>
              <a:ext uri="{FF2B5EF4-FFF2-40B4-BE49-F238E27FC236}">
                <a16:creationId xmlns:a16="http://schemas.microsoft.com/office/drawing/2014/main" id="{3AE65833-E6E7-4733-A527-78280AE640C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AEA0D4E-B25E-43E9-9EC3-042523CA4C65}"/>
              </a:ext>
            </a:extLst>
          </p:cNvPr>
          <p:cNvSpPr>
            <a:spLocks noGrp="1"/>
          </p:cNvSpPr>
          <p:nvPr>
            <p:ph type="sldNum" sz="quarter" idx="12"/>
          </p:nvPr>
        </p:nvSpPr>
        <p:spPr/>
        <p:txBody>
          <a:bodyPr/>
          <a:lstStyle/>
          <a:p>
            <a:fld id="{3C9315AE-0B45-4E4A-94AA-7C02FE2C17C8}" type="slidenum">
              <a:rPr lang="en-CA" smtClean="0"/>
              <a:t>‹#›</a:t>
            </a:fld>
            <a:endParaRPr lang="en-CA"/>
          </a:p>
        </p:txBody>
      </p:sp>
    </p:spTree>
    <p:extLst>
      <p:ext uri="{BB962C8B-B14F-4D97-AF65-F5344CB8AC3E}">
        <p14:creationId xmlns:p14="http://schemas.microsoft.com/office/powerpoint/2010/main" val="3507742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35D4-465A-4E08-B544-FBE494A62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3B12008-FBD0-4DE8-9939-AF04F9E21A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E6BE35-8E70-40C4-AFBA-182607FA3EB9}"/>
              </a:ext>
            </a:extLst>
          </p:cNvPr>
          <p:cNvSpPr>
            <a:spLocks noGrp="1"/>
          </p:cNvSpPr>
          <p:nvPr>
            <p:ph type="dt" sz="half" idx="10"/>
          </p:nvPr>
        </p:nvSpPr>
        <p:spPr/>
        <p:txBody>
          <a:bodyPr/>
          <a:lstStyle/>
          <a:p>
            <a:fld id="{554CE2D9-56BE-46C9-981D-440583F9F2F7}" type="datetimeFigureOut">
              <a:rPr lang="en-CA" smtClean="0"/>
              <a:t>2019-08-07</a:t>
            </a:fld>
            <a:endParaRPr lang="en-CA"/>
          </a:p>
        </p:txBody>
      </p:sp>
      <p:sp>
        <p:nvSpPr>
          <p:cNvPr id="5" name="Footer Placeholder 4">
            <a:extLst>
              <a:ext uri="{FF2B5EF4-FFF2-40B4-BE49-F238E27FC236}">
                <a16:creationId xmlns:a16="http://schemas.microsoft.com/office/drawing/2014/main" id="{6171D9C2-1141-4714-B799-A64A63412D4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506C7C3-0EBE-4489-BA27-B12374B4F8CE}"/>
              </a:ext>
            </a:extLst>
          </p:cNvPr>
          <p:cNvSpPr>
            <a:spLocks noGrp="1"/>
          </p:cNvSpPr>
          <p:nvPr>
            <p:ph type="sldNum" sz="quarter" idx="12"/>
          </p:nvPr>
        </p:nvSpPr>
        <p:spPr/>
        <p:txBody>
          <a:bodyPr/>
          <a:lstStyle/>
          <a:p>
            <a:fld id="{3C9315AE-0B45-4E4A-94AA-7C02FE2C17C8}" type="slidenum">
              <a:rPr lang="en-CA" smtClean="0"/>
              <a:t>‹#›</a:t>
            </a:fld>
            <a:endParaRPr lang="en-CA"/>
          </a:p>
        </p:txBody>
      </p:sp>
    </p:spTree>
    <p:extLst>
      <p:ext uri="{BB962C8B-B14F-4D97-AF65-F5344CB8AC3E}">
        <p14:creationId xmlns:p14="http://schemas.microsoft.com/office/powerpoint/2010/main" val="371144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C2A8-BF07-40E2-A3D6-1746FC0773F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E19BA54-3325-4665-B310-CAD6326F69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8D3CC31-483C-40D5-ACB6-ACE2660EC3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60318EE-6332-44FD-97B7-C992070405AB}"/>
              </a:ext>
            </a:extLst>
          </p:cNvPr>
          <p:cNvSpPr>
            <a:spLocks noGrp="1"/>
          </p:cNvSpPr>
          <p:nvPr>
            <p:ph type="dt" sz="half" idx="10"/>
          </p:nvPr>
        </p:nvSpPr>
        <p:spPr/>
        <p:txBody>
          <a:bodyPr/>
          <a:lstStyle/>
          <a:p>
            <a:fld id="{554CE2D9-56BE-46C9-981D-440583F9F2F7}" type="datetimeFigureOut">
              <a:rPr lang="en-CA" smtClean="0"/>
              <a:t>2019-08-07</a:t>
            </a:fld>
            <a:endParaRPr lang="en-CA"/>
          </a:p>
        </p:txBody>
      </p:sp>
      <p:sp>
        <p:nvSpPr>
          <p:cNvPr id="6" name="Footer Placeholder 5">
            <a:extLst>
              <a:ext uri="{FF2B5EF4-FFF2-40B4-BE49-F238E27FC236}">
                <a16:creationId xmlns:a16="http://schemas.microsoft.com/office/drawing/2014/main" id="{DDEB591D-3794-4D2E-9F47-C99A2C6D116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ACBD4C6-A1B1-43DE-825C-3AD7DEE35E2B}"/>
              </a:ext>
            </a:extLst>
          </p:cNvPr>
          <p:cNvSpPr>
            <a:spLocks noGrp="1"/>
          </p:cNvSpPr>
          <p:nvPr>
            <p:ph type="sldNum" sz="quarter" idx="12"/>
          </p:nvPr>
        </p:nvSpPr>
        <p:spPr/>
        <p:txBody>
          <a:bodyPr/>
          <a:lstStyle/>
          <a:p>
            <a:fld id="{3C9315AE-0B45-4E4A-94AA-7C02FE2C17C8}" type="slidenum">
              <a:rPr lang="en-CA" smtClean="0"/>
              <a:t>‹#›</a:t>
            </a:fld>
            <a:endParaRPr lang="en-CA"/>
          </a:p>
        </p:txBody>
      </p:sp>
    </p:spTree>
    <p:extLst>
      <p:ext uri="{BB962C8B-B14F-4D97-AF65-F5344CB8AC3E}">
        <p14:creationId xmlns:p14="http://schemas.microsoft.com/office/powerpoint/2010/main" val="4004424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D8DC1-2004-4E10-B3D4-21AA69BEE1F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EAE51E-D093-47EE-A002-603AEE4A62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D75E6-13F6-4531-8ADC-09310EFCA5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0A4B68B-8660-4F14-9FA6-E078DC4732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17927A-E093-4AC8-9B17-E5B7C3192E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930AF15-04BC-4A8E-A675-3B8E7A85FF82}"/>
              </a:ext>
            </a:extLst>
          </p:cNvPr>
          <p:cNvSpPr>
            <a:spLocks noGrp="1"/>
          </p:cNvSpPr>
          <p:nvPr>
            <p:ph type="dt" sz="half" idx="10"/>
          </p:nvPr>
        </p:nvSpPr>
        <p:spPr/>
        <p:txBody>
          <a:bodyPr/>
          <a:lstStyle/>
          <a:p>
            <a:fld id="{554CE2D9-56BE-46C9-981D-440583F9F2F7}" type="datetimeFigureOut">
              <a:rPr lang="en-CA" smtClean="0"/>
              <a:t>2019-08-07</a:t>
            </a:fld>
            <a:endParaRPr lang="en-CA"/>
          </a:p>
        </p:txBody>
      </p:sp>
      <p:sp>
        <p:nvSpPr>
          <p:cNvPr id="8" name="Footer Placeholder 7">
            <a:extLst>
              <a:ext uri="{FF2B5EF4-FFF2-40B4-BE49-F238E27FC236}">
                <a16:creationId xmlns:a16="http://schemas.microsoft.com/office/drawing/2014/main" id="{9B829A42-683A-4800-A630-3B3D078D60F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4B36C00-61EA-4851-9E95-D0C1C5BC5CBE}"/>
              </a:ext>
            </a:extLst>
          </p:cNvPr>
          <p:cNvSpPr>
            <a:spLocks noGrp="1"/>
          </p:cNvSpPr>
          <p:nvPr>
            <p:ph type="sldNum" sz="quarter" idx="12"/>
          </p:nvPr>
        </p:nvSpPr>
        <p:spPr/>
        <p:txBody>
          <a:bodyPr/>
          <a:lstStyle/>
          <a:p>
            <a:fld id="{3C9315AE-0B45-4E4A-94AA-7C02FE2C17C8}" type="slidenum">
              <a:rPr lang="en-CA" smtClean="0"/>
              <a:t>‹#›</a:t>
            </a:fld>
            <a:endParaRPr lang="en-CA"/>
          </a:p>
        </p:txBody>
      </p:sp>
    </p:spTree>
    <p:extLst>
      <p:ext uri="{BB962C8B-B14F-4D97-AF65-F5344CB8AC3E}">
        <p14:creationId xmlns:p14="http://schemas.microsoft.com/office/powerpoint/2010/main" val="296250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B0D67-36DE-4459-A1AB-5E8DC95499A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B972024-745A-46BE-8247-50477FB38981}"/>
              </a:ext>
            </a:extLst>
          </p:cNvPr>
          <p:cNvSpPr>
            <a:spLocks noGrp="1"/>
          </p:cNvSpPr>
          <p:nvPr>
            <p:ph type="dt" sz="half" idx="10"/>
          </p:nvPr>
        </p:nvSpPr>
        <p:spPr/>
        <p:txBody>
          <a:bodyPr/>
          <a:lstStyle/>
          <a:p>
            <a:fld id="{554CE2D9-56BE-46C9-981D-440583F9F2F7}" type="datetimeFigureOut">
              <a:rPr lang="en-CA" smtClean="0"/>
              <a:t>2019-08-07</a:t>
            </a:fld>
            <a:endParaRPr lang="en-CA"/>
          </a:p>
        </p:txBody>
      </p:sp>
      <p:sp>
        <p:nvSpPr>
          <p:cNvPr id="4" name="Footer Placeholder 3">
            <a:extLst>
              <a:ext uri="{FF2B5EF4-FFF2-40B4-BE49-F238E27FC236}">
                <a16:creationId xmlns:a16="http://schemas.microsoft.com/office/drawing/2014/main" id="{AB344232-2AF0-4321-96DF-654309B1178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DD61521-85EA-4AAF-899B-897046BA01E5}"/>
              </a:ext>
            </a:extLst>
          </p:cNvPr>
          <p:cNvSpPr>
            <a:spLocks noGrp="1"/>
          </p:cNvSpPr>
          <p:nvPr>
            <p:ph type="sldNum" sz="quarter" idx="12"/>
          </p:nvPr>
        </p:nvSpPr>
        <p:spPr/>
        <p:txBody>
          <a:bodyPr/>
          <a:lstStyle/>
          <a:p>
            <a:fld id="{3C9315AE-0B45-4E4A-94AA-7C02FE2C17C8}" type="slidenum">
              <a:rPr lang="en-CA" smtClean="0"/>
              <a:t>‹#›</a:t>
            </a:fld>
            <a:endParaRPr lang="en-CA"/>
          </a:p>
        </p:txBody>
      </p:sp>
    </p:spTree>
    <p:extLst>
      <p:ext uri="{BB962C8B-B14F-4D97-AF65-F5344CB8AC3E}">
        <p14:creationId xmlns:p14="http://schemas.microsoft.com/office/powerpoint/2010/main" val="244961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FEFF92-003B-4651-9FC2-7ADED0D25A61}"/>
              </a:ext>
            </a:extLst>
          </p:cNvPr>
          <p:cNvSpPr>
            <a:spLocks noGrp="1"/>
          </p:cNvSpPr>
          <p:nvPr>
            <p:ph type="dt" sz="half" idx="10"/>
          </p:nvPr>
        </p:nvSpPr>
        <p:spPr/>
        <p:txBody>
          <a:bodyPr/>
          <a:lstStyle/>
          <a:p>
            <a:fld id="{554CE2D9-56BE-46C9-981D-440583F9F2F7}" type="datetimeFigureOut">
              <a:rPr lang="en-CA" smtClean="0"/>
              <a:t>2019-08-07</a:t>
            </a:fld>
            <a:endParaRPr lang="en-CA"/>
          </a:p>
        </p:txBody>
      </p:sp>
      <p:sp>
        <p:nvSpPr>
          <p:cNvPr id="3" name="Footer Placeholder 2">
            <a:extLst>
              <a:ext uri="{FF2B5EF4-FFF2-40B4-BE49-F238E27FC236}">
                <a16:creationId xmlns:a16="http://schemas.microsoft.com/office/drawing/2014/main" id="{F6E7E0D7-B268-4642-96CB-A9D69888991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4C2D442-F590-4E34-B4E1-50F38A2D26F6}"/>
              </a:ext>
            </a:extLst>
          </p:cNvPr>
          <p:cNvSpPr>
            <a:spLocks noGrp="1"/>
          </p:cNvSpPr>
          <p:nvPr>
            <p:ph type="sldNum" sz="quarter" idx="12"/>
          </p:nvPr>
        </p:nvSpPr>
        <p:spPr/>
        <p:txBody>
          <a:bodyPr/>
          <a:lstStyle/>
          <a:p>
            <a:fld id="{3C9315AE-0B45-4E4A-94AA-7C02FE2C17C8}" type="slidenum">
              <a:rPr lang="en-CA" smtClean="0"/>
              <a:t>‹#›</a:t>
            </a:fld>
            <a:endParaRPr lang="en-CA"/>
          </a:p>
        </p:txBody>
      </p:sp>
    </p:spTree>
    <p:extLst>
      <p:ext uri="{BB962C8B-B14F-4D97-AF65-F5344CB8AC3E}">
        <p14:creationId xmlns:p14="http://schemas.microsoft.com/office/powerpoint/2010/main" val="233789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5B864-224A-43D8-96FE-14251B9571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9768358-632D-42F7-85F7-A50A25193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966270A-0FEE-48E8-8A53-12F28780F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51A13-63F7-407D-99F5-7616CEA80183}"/>
              </a:ext>
            </a:extLst>
          </p:cNvPr>
          <p:cNvSpPr>
            <a:spLocks noGrp="1"/>
          </p:cNvSpPr>
          <p:nvPr>
            <p:ph type="dt" sz="half" idx="10"/>
          </p:nvPr>
        </p:nvSpPr>
        <p:spPr/>
        <p:txBody>
          <a:bodyPr/>
          <a:lstStyle/>
          <a:p>
            <a:fld id="{554CE2D9-56BE-46C9-981D-440583F9F2F7}" type="datetimeFigureOut">
              <a:rPr lang="en-CA" smtClean="0"/>
              <a:t>2019-08-07</a:t>
            </a:fld>
            <a:endParaRPr lang="en-CA"/>
          </a:p>
        </p:txBody>
      </p:sp>
      <p:sp>
        <p:nvSpPr>
          <p:cNvPr id="6" name="Footer Placeholder 5">
            <a:extLst>
              <a:ext uri="{FF2B5EF4-FFF2-40B4-BE49-F238E27FC236}">
                <a16:creationId xmlns:a16="http://schemas.microsoft.com/office/drawing/2014/main" id="{9EE54DB2-F1F9-476C-821B-690C911B4DA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649138C-9594-4AE9-9F58-A59C5F2998AD}"/>
              </a:ext>
            </a:extLst>
          </p:cNvPr>
          <p:cNvSpPr>
            <a:spLocks noGrp="1"/>
          </p:cNvSpPr>
          <p:nvPr>
            <p:ph type="sldNum" sz="quarter" idx="12"/>
          </p:nvPr>
        </p:nvSpPr>
        <p:spPr/>
        <p:txBody>
          <a:bodyPr/>
          <a:lstStyle/>
          <a:p>
            <a:fld id="{3C9315AE-0B45-4E4A-94AA-7C02FE2C17C8}" type="slidenum">
              <a:rPr lang="en-CA" smtClean="0"/>
              <a:t>‹#›</a:t>
            </a:fld>
            <a:endParaRPr lang="en-CA"/>
          </a:p>
        </p:txBody>
      </p:sp>
    </p:spTree>
    <p:extLst>
      <p:ext uri="{BB962C8B-B14F-4D97-AF65-F5344CB8AC3E}">
        <p14:creationId xmlns:p14="http://schemas.microsoft.com/office/powerpoint/2010/main" val="1399876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4A27A-6088-49D0-84A6-635D8EE7B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93C86C2-A7FA-49B5-9D95-799D996672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B2E2969-D583-4A4F-86BD-984126CAA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6E7BF3-5DB1-4F5E-8311-53A8D738993E}"/>
              </a:ext>
            </a:extLst>
          </p:cNvPr>
          <p:cNvSpPr>
            <a:spLocks noGrp="1"/>
          </p:cNvSpPr>
          <p:nvPr>
            <p:ph type="dt" sz="half" idx="10"/>
          </p:nvPr>
        </p:nvSpPr>
        <p:spPr/>
        <p:txBody>
          <a:bodyPr/>
          <a:lstStyle/>
          <a:p>
            <a:fld id="{554CE2D9-56BE-46C9-981D-440583F9F2F7}" type="datetimeFigureOut">
              <a:rPr lang="en-CA" smtClean="0"/>
              <a:t>2019-08-07</a:t>
            </a:fld>
            <a:endParaRPr lang="en-CA"/>
          </a:p>
        </p:txBody>
      </p:sp>
      <p:sp>
        <p:nvSpPr>
          <p:cNvPr id="6" name="Footer Placeholder 5">
            <a:extLst>
              <a:ext uri="{FF2B5EF4-FFF2-40B4-BE49-F238E27FC236}">
                <a16:creationId xmlns:a16="http://schemas.microsoft.com/office/drawing/2014/main" id="{C15C53FD-F673-41EE-9370-1BE26A33D2F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B04F0F3-A43D-4B77-A1B5-69859534E5C6}"/>
              </a:ext>
            </a:extLst>
          </p:cNvPr>
          <p:cNvSpPr>
            <a:spLocks noGrp="1"/>
          </p:cNvSpPr>
          <p:nvPr>
            <p:ph type="sldNum" sz="quarter" idx="12"/>
          </p:nvPr>
        </p:nvSpPr>
        <p:spPr/>
        <p:txBody>
          <a:bodyPr/>
          <a:lstStyle/>
          <a:p>
            <a:fld id="{3C9315AE-0B45-4E4A-94AA-7C02FE2C17C8}" type="slidenum">
              <a:rPr lang="en-CA" smtClean="0"/>
              <a:t>‹#›</a:t>
            </a:fld>
            <a:endParaRPr lang="en-CA"/>
          </a:p>
        </p:txBody>
      </p:sp>
    </p:spTree>
    <p:extLst>
      <p:ext uri="{BB962C8B-B14F-4D97-AF65-F5344CB8AC3E}">
        <p14:creationId xmlns:p14="http://schemas.microsoft.com/office/powerpoint/2010/main" val="169175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B33EEF-9B71-4631-A324-A136198924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36DC505-C88C-48C4-A90E-F486317D33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1E46FFA-1049-4217-AC69-90066A2ED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CE2D9-56BE-46C9-981D-440583F9F2F7}" type="datetimeFigureOut">
              <a:rPr lang="en-CA" smtClean="0"/>
              <a:t>2019-08-07</a:t>
            </a:fld>
            <a:endParaRPr lang="en-CA"/>
          </a:p>
        </p:txBody>
      </p:sp>
      <p:sp>
        <p:nvSpPr>
          <p:cNvPr id="5" name="Footer Placeholder 4">
            <a:extLst>
              <a:ext uri="{FF2B5EF4-FFF2-40B4-BE49-F238E27FC236}">
                <a16:creationId xmlns:a16="http://schemas.microsoft.com/office/drawing/2014/main" id="{2F7267A0-B5E6-46EC-B3D9-96719C0AD6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D1C54EC-F5FE-4BE9-8158-F0A204137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315AE-0B45-4E4A-94AA-7C02FE2C17C8}" type="slidenum">
              <a:rPr lang="en-CA" smtClean="0"/>
              <a:t>‹#›</a:t>
            </a:fld>
            <a:endParaRPr lang="en-CA"/>
          </a:p>
        </p:txBody>
      </p:sp>
    </p:spTree>
    <p:extLst>
      <p:ext uri="{BB962C8B-B14F-4D97-AF65-F5344CB8AC3E}">
        <p14:creationId xmlns:p14="http://schemas.microsoft.com/office/powerpoint/2010/main" val="2037471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access@intrepidtheatre.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DA8BC-4E6C-435F-943A-1A7888AA7DFB}"/>
              </a:ext>
            </a:extLst>
          </p:cNvPr>
          <p:cNvSpPr>
            <a:spLocks noGrp="1"/>
          </p:cNvSpPr>
          <p:nvPr>
            <p:ph type="ctrTitle"/>
          </p:nvPr>
        </p:nvSpPr>
        <p:spPr>
          <a:xfrm>
            <a:off x="1524000" y="0"/>
            <a:ext cx="9144000" cy="1237280"/>
          </a:xfrm>
        </p:spPr>
        <p:txBody>
          <a:bodyPr/>
          <a:lstStyle/>
          <a:p>
            <a:r>
              <a:rPr lang="en-CA" dirty="0">
                <a:solidFill>
                  <a:srgbClr val="CC0066"/>
                </a:solidFill>
              </a:rPr>
              <a:t>VCM Wood Hall</a:t>
            </a:r>
          </a:p>
        </p:txBody>
      </p:sp>
      <p:sp>
        <p:nvSpPr>
          <p:cNvPr id="3" name="Subtitle 2">
            <a:extLst>
              <a:ext uri="{FF2B5EF4-FFF2-40B4-BE49-F238E27FC236}">
                <a16:creationId xmlns:a16="http://schemas.microsoft.com/office/drawing/2014/main" id="{79F5CE35-4891-4A5E-BA74-548172D6F96B}"/>
              </a:ext>
            </a:extLst>
          </p:cNvPr>
          <p:cNvSpPr>
            <a:spLocks noGrp="1"/>
          </p:cNvSpPr>
          <p:nvPr>
            <p:ph type="subTitle" idx="1"/>
          </p:nvPr>
        </p:nvSpPr>
        <p:spPr>
          <a:xfrm>
            <a:off x="1524000" y="1237280"/>
            <a:ext cx="9144000" cy="440600"/>
          </a:xfrm>
        </p:spPr>
        <p:txBody>
          <a:bodyPr/>
          <a:lstStyle/>
          <a:p>
            <a:r>
              <a:rPr lang="en-CA" dirty="0"/>
              <a:t>Venue Visual Story</a:t>
            </a:r>
          </a:p>
        </p:txBody>
      </p:sp>
      <p:pic>
        <p:nvPicPr>
          <p:cNvPr id="6" name="Picture 5" descr="View from the stage of Wood Hall. Five stained glass windows are on the right-hand wall.">
            <a:extLst>
              <a:ext uri="{FF2B5EF4-FFF2-40B4-BE49-F238E27FC236}">
                <a16:creationId xmlns:a16="http://schemas.microsoft.com/office/drawing/2014/main" id="{3D90AC27-2095-45EA-9C2A-ED8D50660737}"/>
              </a:ext>
            </a:extLst>
          </p:cNvPr>
          <p:cNvPicPr>
            <a:picLocks noChangeAspect="1"/>
          </p:cNvPicPr>
          <p:nvPr/>
        </p:nvPicPr>
        <p:blipFill>
          <a:blip r:embed="rId2"/>
          <a:stretch>
            <a:fillRect/>
          </a:stretch>
        </p:blipFill>
        <p:spPr>
          <a:xfrm>
            <a:off x="2535892" y="1677880"/>
            <a:ext cx="7120216" cy="4770545"/>
          </a:xfrm>
          <a:prstGeom prst="rect">
            <a:avLst/>
          </a:prstGeom>
        </p:spPr>
      </p:pic>
      <p:sp>
        <p:nvSpPr>
          <p:cNvPr id="7" name="TextBox 6">
            <a:extLst>
              <a:ext uri="{FF2B5EF4-FFF2-40B4-BE49-F238E27FC236}">
                <a16:creationId xmlns:a16="http://schemas.microsoft.com/office/drawing/2014/main" id="{31C97D2F-3217-459B-A5CA-D0F076B7E55B}"/>
              </a:ext>
            </a:extLst>
          </p:cNvPr>
          <p:cNvSpPr txBox="1"/>
          <p:nvPr/>
        </p:nvSpPr>
        <p:spPr>
          <a:xfrm>
            <a:off x="3813740" y="6448425"/>
            <a:ext cx="4564519" cy="369332"/>
          </a:xfrm>
          <a:prstGeom prst="rect">
            <a:avLst/>
          </a:prstGeom>
          <a:noFill/>
        </p:spPr>
        <p:txBody>
          <a:bodyPr wrap="none" rtlCol="0">
            <a:spAutoFit/>
          </a:bodyPr>
          <a:lstStyle/>
          <a:p>
            <a:r>
              <a:rPr lang="en-CA" dirty="0"/>
              <a:t>Image from the Victoria Conservatory of Music</a:t>
            </a:r>
          </a:p>
        </p:txBody>
      </p:sp>
    </p:spTree>
    <p:extLst>
      <p:ext uri="{BB962C8B-B14F-4D97-AF65-F5344CB8AC3E}">
        <p14:creationId xmlns:p14="http://schemas.microsoft.com/office/powerpoint/2010/main" val="1466333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C8FA-CB06-41F6-95CA-7AAB6A14F9BF}"/>
              </a:ext>
            </a:extLst>
          </p:cNvPr>
          <p:cNvSpPr>
            <a:spLocks noGrp="1"/>
          </p:cNvSpPr>
          <p:nvPr>
            <p:ph type="title"/>
          </p:nvPr>
        </p:nvSpPr>
        <p:spPr/>
        <p:txBody>
          <a:bodyPr/>
          <a:lstStyle/>
          <a:p>
            <a:r>
              <a:rPr lang="en-CA" dirty="0">
                <a:solidFill>
                  <a:srgbClr val="CC0066"/>
                </a:solidFill>
              </a:rPr>
              <a:t>Washrooms</a:t>
            </a:r>
          </a:p>
        </p:txBody>
      </p:sp>
      <p:sp>
        <p:nvSpPr>
          <p:cNvPr id="3" name="Content Placeholder 2">
            <a:extLst>
              <a:ext uri="{FF2B5EF4-FFF2-40B4-BE49-F238E27FC236}">
                <a16:creationId xmlns:a16="http://schemas.microsoft.com/office/drawing/2014/main" id="{33F32825-3379-4ED4-BFEE-7A2BDB84128B}"/>
              </a:ext>
            </a:extLst>
          </p:cNvPr>
          <p:cNvSpPr>
            <a:spLocks noGrp="1"/>
          </p:cNvSpPr>
          <p:nvPr>
            <p:ph sz="half" idx="1"/>
          </p:nvPr>
        </p:nvSpPr>
        <p:spPr/>
        <p:txBody>
          <a:bodyPr/>
          <a:lstStyle/>
          <a:p>
            <a:pPr marL="0" indent="0">
              <a:buNone/>
            </a:pPr>
            <a:r>
              <a:rPr lang="en-CA" dirty="0"/>
              <a:t>Go through this door.</a:t>
            </a:r>
          </a:p>
        </p:txBody>
      </p:sp>
      <p:sp>
        <p:nvSpPr>
          <p:cNvPr id="4" name="Content Placeholder 3">
            <a:extLst>
              <a:ext uri="{FF2B5EF4-FFF2-40B4-BE49-F238E27FC236}">
                <a16:creationId xmlns:a16="http://schemas.microsoft.com/office/drawing/2014/main" id="{82BDACDA-DA3B-4D49-822D-EDADE1BB0EC2}"/>
              </a:ext>
            </a:extLst>
          </p:cNvPr>
          <p:cNvSpPr>
            <a:spLocks noGrp="1"/>
          </p:cNvSpPr>
          <p:nvPr>
            <p:ph sz="half" idx="2"/>
          </p:nvPr>
        </p:nvSpPr>
        <p:spPr>
          <a:xfrm>
            <a:off x="6096000" y="1355109"/>
            <a:ext cx="5181600" cy="4351338"/>
          </a:xfrm>
        </p:spPr>
        <p:txBody>
          <a:bodyPr/>
          <a:lstStyle/>
          <a:p>
            <a:pPr marL="0" indent="0">
              <a:buNone/>
            </a:pPr>
            <a:r>
              <a:rPr lang="en-CA" dirty="0"/>
              <a:t>Once inside, turn right. You will see this hall:</a:t>
            </a:r>
          </a:p>
        </p:txBody>
      </p:sp>
      <p:pic>
        <p:nvPicPr>
          <p:cNvPr id="6" name="Picture 5" descr="An open door to the VCM.">
            <a:extLst>
              <a:ext uri="{FF2B5EF4-FFF2-40B4-BE49-F238E27FC236}">
                <a16:creationId xmlns:a16="http://schemas.microsoft.com/office/drawing/2014/main" id="{15B17A0A-B809-4C11-8052-3AB68F78A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744" y="2321465"/>
            <a:ext cx="3263504" cy="4351339"/>
          </a:xfrm>
          <a:prstGeom prst="rect">
            <a:avLst/>
          </a:prstGeom>
        </p:spPr>
      </p:pic>
      <p:pic>
        <p:nvPicPr>
          <p:cNvPr id="8" name="Picture 7" descr="A hallway with a spiral staircase on the left side">
            <a:extLst>
              <a:ext uri="{FF2B5EF4-FFF2-40B4-BE49-F238E27FC236}">
                <a16:creationId xmlns:a16="http://schemas.microsoft.com/office/drawing/2014/main" id="{DD98B16C-699B-4C4F-A267-9F46F628D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160" y="2321466"/>
            <a:ext cx="3263505" cy="4351340"/>
          </a:xfrm>
          <a:prstGeom prst="rect">
            <a:avLst/>
          </a:prstGeom>
        </p:spPr>
      </p:pic>
      <p:sp>
        <p:nvSpPr>
          <p:cNvPr id="9" name="TextBox 8">
            <a:extLst>
              <a:ext uri="{FF2B5EF4-FFF2-40B4-BE49-F238E27FC236}">
                <a16:creationId xmlns:a16="http://schemas.microsoft.com/office/drawing/2014/main" id="{E556BC34-2F1C-4BE9-A176-D5885975338D}"/>
              </a:ext>
            </a:extLst>
          </p:cNvPr>
          <p:cNvSpPr txBox="1"/>
          <p:nvPr/>
        </p:nvSpPr>
        <p:spPr>
          <a:xfrm>
            <a:off x="10180005" y="3252486"/>
            <a:ext cx="1605818" cy="1200329"/>
          </a:xfrm>
          <a:prstGeom prst="rect">
            <a:avLst/>
          </a:prstGeom>
          <a:noFill/>
        </p:spPr>
        <p:txBody>
          <a:bodyPr wrap="square" rtlCol="0">
            <a:spAutoFit/>
          </a:bodyPr>
          <a:lstStyle/>
          <a:p>
            <a:r>
              <a:rPr lang="en-CA" sz="2400" dirty="0"/>
              <a:t>Go down this hallway.</a:t>
            </a:r>
          </a:p>
        </p:txBody>
      </p:sp>
    </p:spTree>
    <p:extLst>
      <p:ext uri="{BB962C8B-B14F-4D97-AF65-F5344CB8AC3E}">
        <p14:creationId xmlns:p14="http://schemas.microsoft.com/office/powerpoint/2010/main" val="59337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5465-BF4E-4819-A507-65DA85E8FA0A}"/>
              </a:ext>
            </a:extLst>
          </p:cNvPr>
          <p:cNvSpPr>
            <a:spLocks noGrp="1"/>
          </p:cNvSpPr>
          <p:nvPr>
            <p:ph type="title"/>
          </p:nvPr>
        </p:nvSpPr>
        <p:spPr/>
        <p:txBody>
          <a:bodyPr/>
          <a:lstStyle/>
          <a:p>
            <a:r>
              <a:rPr lang="en-CA" dirty="0">
                <a:solidFill>
                  <a:srgbClr val="CC0066"/>
                </a:solidFill>
              </a:rPr>
              <a:t>Washrooms</a:t>
            </a:r>
          </a:p>
        </p:txBody>
      </p:sp>
      <p:sp>
        <p:nvSpPr>
          <p:cNvPr id="3" name="Content Placeholder 2">
            <a:extLst>
              <a:ext uri="{FF2B5EF4-FFF2-40B4-BE49-F238E27FC236}">
                <a16:creationId xmlns:a16="http://schemas.microsoft.com/office/drawing/2014/main" id="{8760037E-AFA2-4BCD-90F9-11A7BF8EC857}"/>
              </a:ext>
            </a:extLst>
          </p:cNvPr>
          <p:cNvSpPr>
            <a:spLocks noGrp="1"/>
          </p:cNvSpPr>
          <p:nvPr>
            <p:ph sz="half" idx="1"/>
          </p:nvPr>
        </p:nvSpPr>
        <p:spPr/>
        <p:txBody>
          <a:bodyPr/>
          <a:lstStyle/>
          <a:p>
            <a:pPr marL="0" indent="0">
              <a:buNone/>
            </a:pPr>
            <a:r>
              <a:rPr lang="en-CA" dirty="0"/>
              <a:t>At the end of the hallway, you will be brought into the VCM lobby.</a:t>
            </a:r>
          </a:p>
        </p:txBody>
      </p:sp>
      <p:sp>
        <p:nvSpPr>
          <p:cNvPr id="4" name="Content Placeholder 3">
            <a:extLst>
              <a:ext uri="{FF2B5EF4-FFF2-40B4-BE49-F238E27FC236}">
                <a16:creationId xmlns:a16="http://schemas.microsoft.com/office/drawing/2014/main" id="{A26198E1-6786-4FCF-9AF7-D81A9764A3AC}"/>
              </a:ext>
            </a:extLst>
          </p:cNvPr>
          <p:cNvSpPr>
            <a:spLocks noGrp="1"/>
          </p:cNvSpPr>
          <p:nvPr>
            <p:ph sz="half" idx="2"/>
          </p:nvPr>
        </p:nvSpPr>
        <p:spPr>
          <a:xfrm>
            <a:off x="6172199" y="1253331"/>
            <a:ext cx="5181600" cy="4351338"/>
          </a:xfrm>
        </p:spPr>
        <p:txBody>
          <a:bodyPr/>
          <a:lstStyle/>
          <a:p>
            <a:pPr marL="0" indent="0">
              <a:buNone/>
            </a:pPr>
            <a:r>
              <a:rPr lang="en-CA" dirty="0"/>
              <a:t>The washrooms are on the far side of the lobby. During Fringe, they will be designated all-gender washrooms.</a:t>
            </a:r>
          </a:p>
        </p:txBody>
      </p:sp>
      <p:pic>
        <p:nvPicPr>
          <p:cNvPr id="6" name="Picture 5" descr="The VCM lobby. ">
            <a:extLst>
              <a:ext uri="{FF2B5EF4-FFF2-40B4-BE49-F238E27FC236}">
                <a16:creationId xmlns:a16="http://schemas.microsoft.com/office/drawing/2014/main" id="{FE13173D-1A5F-4155-AF3F-04919723E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113" y="2685326"/>
            <a:ext cx="3054028" cy="4072037"/>
          </a:xfrm>
          <a:prstGeom prst="rect">
            <a:avLst/>
          </a:prstGeom>
        </p:spPr>
      </p:pic>
      <p:pic>
        <p:nvPicPr>
          <p:cNvPr id="8" name="Picture 7" descr="Three doors along a wall. Washrooms are through the doors on the left and right.">
            <a:extLst>
              <a:ext uri="{FF2B5EF4-FFF2-40B4-BE49-F238E27FC236}">
                <a16:creationId xmlns:a16="http://schemas.microsoft.com/office/drawing/2014/main" id="{CE32D4EF-734B-4FF0-8868-D9047F3F7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347" y="3087384"/>
            <a:ext cx="4893305" cy="3669979"/>
          </a:xfrm>
          <a:prstGeom prst="rect">
            <a:avLst/>
          </a:prstGeom>
        </p:spPr>
      </p:pic>
    </p:spTree>
    <p:extLst>
      <p:ext uri="{BB962C8B-B14F-4D97-AF65-F5344CB8AC3E}">
        <p14:creationId xmlns:p14="http://schemas.microsoft.com/office/powerpoint/2010/main" val="407575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DBF280-5446-475D-A656-C279DE96C855}"/>
              </a:ext>
            </a:extLst>
          </p:cNvPr>
          <p:cNvSpPr>
            <a:spLocks noGrp="1"/>
          </p:cNvSpPr>
          <p:nvPr>
            <p:ph type="title"/>
          </p:nvPr>
        </p:nvSpPr>
        <p:spPr/>
        <p:txBody>
          <a:bodyPr/>
          <a:lstStyle/>
          <a:p>
            <a:r>
              <a:rPr lang="en-CA" dirty="0">
                <a:solidFill>
                  <a:srgbClr val="CC0066"/>
                </a:solidFill>
              </a:rPr>
              <a:t>Washrooms</a:t>
            </a:r>
          </a:p>
        </p:txBody>
      </p:sp>
      <p:sp>
        <p:nvSpPr>
          <p:cNvPr id="6" name="Content Placeholder 5">
            <a:extLst>
              <a:ext uri="{FF2B5EF4-FFF2-40B4-BE49-F238E27FC236}">
                <a16:creationId xmlns:a16="http://schemas.microsoft.com/office/drawing/2014/main" id="{A358E4E9-F52F-49CB-9455-A50592586A79}"/>
              </a:ext>
            </a:extLst>
          </p:cNvPr>
          <p:cNvSpPr>
            <a:spLocks noGrp="1"/>
          </p:cNvSpPr>
          <p:nvPr>
            <p:ph idx="1"/>
          </p:nvPr>
        </p:nvSpPr>
        <p:spPr>
          <a:xfrm>
            <a:off x="838200" y="1825625"/>
            <a:ext cx="5481577" cy="4351338"/>
          </a:xfrm>
        </p:spPr>
        <p:txBody>
          <a:bodyPr/>
          <a:lstStyle/>
          <a:p>
            <a:pPr marL="0" indent="0">
              <a:buNone/>
            </a:pPr>
            <a:r>
              <a:rPr lang="en-CA" dirty="0"/>
              <a:t>The washrooms have one accessible stall each.</a:t>
            </a:r>
          </a:p>
        </p:txBody>
      </p:sp>
      <p:pic>
        <p:nvPicPr>
          <p:cNvPr id="8" name="Picture 7" descr="Inside the washroom. There is a row of stalls with one accessible stall at the far end.">
            <a:extLst>
              <a:ext uri="{FF2B5EF4-FFF2-40B4-BE49-F238E27FC236}">
                <a16:creationId xmlns:a16="http://schemas.microsoft.com/office/drawing/2014/main" id="{FD8E5A9F-56E6-4DF2-9B0D-6845A1C9B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183" y="254643"/>
            <a:ext cx="4761536" cy="6348714"/>
          </a:xfrm>
          <a:prstGeom prst="rect">
            <a:avLst/>
          </a:prstGeom>
        </p:spPr>
      </p:pic>
    </p:spTree>
    <p:extLst>
      <p:ext uri="{BB962C8B-B14F-4D97-AF65-F5344CB8AC3E}">
        <p14:creationId xmlns:p14="http://schemas.microsoft.com/office/powerpoint/2010/main" val="4004975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5761-98D5-4EDF-B82B-4B3F6D2B0127}"/>
              </a:ext>
            </a:extLst>
          </p:cNvPr>
          <p:cNvSpPr>
            <a:spLocks noGrp="1"/>
          </p:cNvSpPr>
          <p:nvPr>
            <p:ph type="title"/>
          </p:nvPr>
        </p:nvSpPr>
        <p:spPr/>
        <p:txBody>
          <a:bodyPr/>
          <a:lstStyle/>
          <a:p>
            <a:r>
              <a:rPr lang="en-CA" dirty="0">
                <a:solidFill>
                  <a:srgbClr val="CC0066"/>
                </a:solidFill>
              </a:rPr>
              <a:t>Chill space</a:t>
            </a:r>
          </a:p>
        </p:txBody>
      </p:sp>
      <p:sp>
        <p:nvSpPr>
          <p:cNvPr id="3" name="Content Placeholder 2">
            <a:extLst>
              <a:ext uri="{FF2B5EF4-FFF2-40B4-BE49-F238E27FC236}">
                <a16:creationId xmlns:a16="http://schemas.microsoft.com/office/drawing/2014/main" id="{1F611CFD-838B-4942-A7B9-AC03847235B2}"/>
              </a:ext>
            </a:extLst>
          </p:cNvPr>
          <p:cNvSpPr>
            <a:spLocks noGrp="1"/>
          </p:cNvSpPr>
          <p:nvPr>
            <p:ph idx="1"/>
          </p:nvPr>
        </p:nvSpPr>
        <p:spPr>
          <a:xfrm>
            <a:off x="814086" y="1253331"/>
            <a:ext cx="10539714" cy="4351338"/>
          </a:xfrm>
        </p:spPr>
        <p:txBody>
          <a:bodyPr/>
          <a:lstStyle/>
          <a:p>
            <a:pPr marL="0" indent="0">
              <a:buNone/>
            </a:pPr>
            <a:r>
              <a:rPr lang="en-CA" dirty="0"/>
              <a:t>There will be a chill space set up in the courtyard. This area will be available if you would like a quiet break at any point during the show.</a:t>
            </a:r>
          </a:p>
        </p:txBody>
      </p:sp>
      <p:pic>
        <p:nvPicPr>
          <p:cNvPr id="5" name="Picture 4" descr="A stone table with benches surrounded by plants.">
            <a:extLst>
              <a:ext uri="{FF2B5EF4-FFF2-40B4-BE49-F238E27FC236}">
                <a16:creationId xmlns:a16="http://schemas.microsoft.com/office/drawing/2014/main" id="{3A5EF903-FE7C-456D-9660-B68798373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2866" y="2331774"/>
            <a:ext cx="3120824" cy="4161099"/>
          </a:xfrm>
          <a:prstGeom prst="rect">
            <a:avLst/>
          </a:prstGeom>
        </p:spPr>
      </p:pic>
      <p:pic>
        <p:nvPicPr>
          <p:cNvPr id="7" name="Picture 6" descr="The courtyard.">
            <a:extLst>
              <a:ext uri="{FF2B5EF4-FFF2-40B4-BE49-F238E27FC236}">
                <a16:creationId xmlns:a16="http://schemas.microsoft.com/office/drawing/2014/main" id="{73A0C7DF-7CF3-4E86-B0EC-6E396A8BC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312" y="2331774"/>
            <a:ext cx="3120825" cy="4161100"/>
          </a:xfrm>
          <a:prstGeom prst="rect">
            <a:avLst/>
          </a:prstGeom>
        </p:spPr>
      </p:pic>
    </p:spTree>
    <p:extLst>
      <p:ext uri="{BB962C8B-B14F-4D97-AF65-F5344CB8AC3E}">
        <p14:creationId xmlns:p14="http://schemas.microsoft.com/office/powerpoint/2010/main" val="56490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441B-C1C4-404E-BB09-D30BB2C7D496}"/>
              </a:ext>
            </a:extLst>
          </p:cNvPr>
          <p:cNvSpPr>
            <a:spLocks noGrp="1"/>
          </p:cNvSpPr>
          <p:nvPr>
            <p:ph type="title"/>
          </p:nvPr>
        </p:nvSpPr>
        <p:spPr/>
        <p:txBody>
          <a:bodyPr/>
          <a:lstStyle/>
          <a:p>
            <a:r>
              <a:rPr lang="en-CA" dirty="0">
                <a:solidFill>
                  <a:srgbClr val="CC0066"/>
                </a:solidFill>
              </a:rPr>
              <a:t>What to expect at shows</a:t>
            </a:r>
          </a:p>
        </p:txBody>
      </p:sp>
      <p:sp>
        <p:nvSpPr>
          <p:cNvPr id="3" name="Content Placeholder 2">
            <a:extLst>
              <a:ext uri="{FF2B5EF4-FFF2-40B4-BE49-F238E27FC236}">
                <a16:creationId xmlns:a16="http://schemas.microsoft.com/office/drawing/2014/main" id="{E61F49B4-5F7E-469C-84F3-5A47DC692F0E}"/>
              </a:ext>
            </a:extLst>
          </p:cNvPr>
          <p:cNvSpPr>
            <a:spLocks noGrp="1"/>
          </p:cNvSpPr>
          <p:nvPr>
            <p:ph idx="1"/>
          </p:nvPr>
        </p:nvSpPr>
        <p:spPr/>
        <p:txBody>
          <a:bodyPr/>
          <a:lstStyle/>
          <a:p>
            <a:r>
              <a:rPr lang="en-CA" dirty="0"/>
              <a:t>Audience members will be allowed into the venue 15 minutes before the show starts. You can choose which seat you would like to sit in.</a:t>
            </a:r>
          </a:p>
          <a:p>
            <a:r>
              <a:rPr lang="en-CA" dirty="0"/>
              <a:t>All Fringe shows start on time, and no latecomers are permitted. The only exception is at designated relaxed performances.</a:t>
            </a:r>
          </a:p>
          <a:p>
            <a:r>
              <a:rPr lang="en-CA" dirty="0"/>
              <a:t>At the end of the show, people will clap. This shows appreciation for the artist. You can also wave your hands instead of clapping.</a:t>
            </a:r>
          </a:p>
          <a:p>
            <a:r>
              <a:rPr lang="en-CA" dirty="0"/>
              <a:t>If you really enjoyed the performance and want to thank the artist, Fringe artists will often indicate if they will be around after the performance if you want to say hi or thank them.</a:t>
            </a:r>
          </a:p>
          <a:p>
            <a:endParaRPr lang="en-CA" dirty="0"/>
          </a:p>
        </p:txBody>
      </p:sp>
    </p:spTree>
    <p:extLst>
      <p:ext uri="{BB962C8B-B14F-4D97-AF65-F5344CB8AC3E}">
        <p14:creationId xmlns:p14="http://schemas.microsoft.com/office/powerpoint/2010/main" val="3466233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0D37F-1A28-487D-A576-071C0F1EE02D}"/>
              </a:ext>
            </a:extLst>
          </p:cNvPr>
          <p:cNvSpPr>
            <a:spLocks noGrp="1"/>
          </p:cNvSpPr>
          <p:nvPr>
            <p:ph type="title"/>
          </p:nvPr>
        </p:nvSpPr>
        <p:spPr/>
        <p:txBody>
          <a:bodyPr/>
          <a:lstStyle/>
          <a:p>
            <a:r>
              <a:rPr lang="en-CA" dirty="0">
                <a:solidFill>
                  <a:srgbClr val="CC0066"/>
                </a:solidFill>
              </a:rPr>
              <a:t>What to expect at relaxed performances</a:t>
            </a:r>
          </a:p>
        </p:txBody>
      </p:sp>
      <p:sp>
        <p:nvSpPr>
          <p:cNvPr id="3" name="Content Placeholder 2">
            <a:extLst>
              <a:ext uri="{FF2B5EF4-FFF2-40B4-BE49-F238E27FC236}">
                <a16:creationId xmlns:a16="http://schemas.microsoft.com/office/drawing/2014/main" id="{DE186844-1E68-4822-97DB-E0C08E8C191A}"/>
              </a:ext>
            </a:extLst>
          </p:cNvPr>
          <p:cNvSpPr>
            <a:spLocks noGrp="1"/>
          </p:cNvSpPr>
          <p:nvPr>
            <p:ph idx="1"/>
          </p:nvPr>
        </p:nvSpPr>
        <p:spPr>
          <a:xfrm>
            <a:off x="838200" y="1545220"/>
            <a:ext cx="10515600" cy="5312780"/>
          </a:xfrm>
        </p:spPr>
        <p:txBody>
          <a:bodyPr>
            <a:normAutofit lnSpcReduction="10000"/>
          </a:bodyPr>
          <a:lstStyle/>
          <a:p>
            <a:pPr marL="0" indent="0">
              <a:buNone/>
            </a:pPr>
            <a:r>
              <a:rPr lang="en-CA" dirty="0"/>
              <a:t>There are several relaxed shows at Wood Hall this year. These performances create a relaxed environment by removing some elements of traditional theatre. Here are features of all of our relaxed performances: </a:t>
            </a:r>
          </a:p>
          <a:p>
            <a:r>
              <a:rPr lang="en-CA" dirty="0"/>
              <a:t>Audience members may come and go as needed. If you need a break, feel free to use the chill space in the courtyard.</a:t>
            </a:r>
          </a:p>
          <a:p>
            <a:r>
              <a:rPr lang="en-CA" dirty="0"/>
              <a:t>House lights are left on during the performance.</a:t>
            </a:r>
          </a:p>
          <a:p>
            <a:r>
              <a:rPr lang="en-CA" dirty="0"/>
              <a:t>Sounds and lights are made less intense.</a:t>
            </a:r>
          </a:p>
          <a:p>
            <a:pPr marL="0" indent="0">
              <a:buNone/>
            </a:pPr>
            <a:endParaRPr lang="en-CA" dirty="0"/>
          </a:p>
          <a:p>
            <a:pPr marL="0" indent="0">
              <a:buNone/>
            </a:pPr>
            <a:r>
              <a:rPr lang="en-CA" dirty="0"/>
              <a:t>Some artists make additional measures to create relaxed performances. This information can be found on the Fringe website under accessibility.</a:t>
            </a:r>
          </a:p>
        </p:txBody>
      </p:sp>
    </p:spTree>
    <p:extLst>
      <p:ext uri="{BB962C8B-B14F-4D97-AF65-F5344CB8AC3E}">
        <p14:creationId xmlns:p14="http://schemas.microsoft.com/office/powerpoint/2010/main" val="3908164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FD48D-273D-4C6B-A1B8-5384E2ED3329}"/>
              </a:ext>
            </a:extLst>
          </p:cNvPr>
          <p:cNvSpPr>
            <a:spLocks noGrp="1"/>
          </p:cNvSpPr>
          <p:nvPr>
            <p:ph type="title"/>
          </p:nvPr>
        </p:nvSpPr>
        <p:spPr/>
        <p:txBody>
          <a:bodyPr/>
          <a:lstStyle/>
          <a:p>
            <a:r>
              <a:rPr lang="en-CA" dirty="0">
                <a:solidFill>
                  <a:srgbClr val="CC0066"/>
                </a:solidFill>
              </a:rPr>
              <a:t>Shows at VCM Wood Hall</a:t>
            </a:r>
          </a:p>
        </p:txBody>
      </p:sp>
      <p:sp>
        <p:nvSpPr>
          <p:cNvPr id="3" name="Content Placeholder 2">
            <a:extLst>
              <a:ext uri="{FF2B5EF4-FFF2-40B4-BE49-F238E27FC236}">
                <a16:creationId xmlns:a16="http://schemas.microsoft.com/office/drawing/2014/main" id="{C9A7FB69-10CB-412A-A6B1-E5E298926F83}"/>
              </a:ext>
            </a:extLst>
          </p:cNvPr>
          <p:cNvSpPr>
            <a:spLocks noGrp="1"/>
          </p:cNvSpPr>
          <p:nvPr>
            <p:ph idx="1"/>
          </p:nvPr>
        </p:nvSpPr>
        <p:spPr>
          <a:xfrm>
            <a:off x="838200" y="1342662"/>
            <a:ext cx="10515600" cy="5324355"/>
          </a:xfrm>
        </p:spPr>
        <p:txBody>
          <a:bodyPr>
            <a:normAutofit lnSpcReduction="10000"/>
          </a:bodyPr>
          <a:lstStyle/>
          <a:p>
            <a:r>
              <a:rPr lang="en-CA" i="1" dirty="0"/>
              <a:t>Dear Samantha</a:t>
            </a:r>
          </a:p>
          <a:p>
            <a:pPr lvl="1"/>
            <a:r>
              <a:rPr lang="en-CA" dirty="0"/>
              <a:t>All performances are relaxed.</a:t>
            </a:r>
          </a:p>
          <a:p>
            <a:r>
              <a:rPr lang="en-CA" i="1" dirty="0"/>
              <a:t>Diagnose This! Tales of a Medical Actor</a:t>
            </a:r>
          </a:p>
          <a:p>
            <a:pPr lvl="1"/>
            <a:r>
              <a:rPr lang="en-CA" dirty="0"/>
              <a:t>All performances are relaxed.</a:t>
            </a:r>
          </a:p>
          <a:p>
            <a:r>
              <a:rPr lang="en-CA" i="1" dirty="0"/>
              <a:t>TravelTheatrics</a:t>
            </a:r>
          </a:p>
          <a:p>
            <a:pPr lvl="1"/>
            <a:r>
              <a:rPr lang="en-CA" dirty="0"/>
              <a:t>Script is available to borrow from the venue or Fringe HQ on the corner of Blanshard and Fisgard.</a:t>
            </a:r>
          </a:p>
          <a:p>
            <a:r>
              <a:rPr lang="en-CA" i="1" dirty="0"/>
              <a:t>SCAREDY CAT</a:t>
            </a:r>
          </a:p>
          <a:p>
            <a:pPr lvl="1"/>
            <a:r>
              <a:rPr lang="en-CA" dirty="0"/>
              <a:t>Relaxed performance on August 24 at 3:30.</a:t>
            </a:r>
          </a:p>
          <a:p>
            <a:r>
              <a:rPr lang="en-CA" i="1" dirty="0"/>
              <a:t>How I Murdered My Mother</a:t>
            </a:r>
          </a:p>
          <a:p>
            <a:r>
              <a:rPr lang="en-CA" i="1" dirty="0"/>
              <a:t>Destiny, USA</a:t>
            </a:r>
          </a:p>
          <a:p>
            <a:pPr lvl="1"/>
            <a:r>
              <a:rPr lang="en-CA" dirty="0"/>
              <a:t>All shows incorporate ASL videos and surtitles.</a:t>
            </a:r>
          </a:p>
          <a:p>
            <a:pPr lvl="1"/>
            <a:r>
              <a:rPr lang="en-CA" dirty="0"/>
              <a:t>Fully ASL interpreted show on August 29 at 8.</a:t>
            </a:r>
          </a:p>
        </p:txBody>
      </p:sp>
    </p:spTree>
    <p:extLst>
      <p:ext uri="{BB962C8B-B14F-4D97-AF65-F5344CB8AC3E}">
        <p14:creationId xmlns:p14="http://schemas.microsoft.com/office/powerpoint/2010/main" val="1014098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9186-5949-4EAD-BC3F-ED93D73C0EF7}"/>
              </a:ext>
            </a:extLst>
          </p:cNvPr>
          <p:cNvSpPr>
            <a:spLocks noGrp="1"/>
          </p:cNvSpPr>
          <p:nvPr>
            <p:ph type="title"/>
          </p:nvPr>
        </p:nvSpPr>
        <p:spPr/>
        <p:txBody>
          <a:bodyPr/>
          <a:lstStyle/>
          <a:p>
            <a:r>
              <a:rPr lang="en-CA" dirty="0">
                <a:solidFill>
                  <a:srgbClr val="CC0066"/>
                </a:solidFill>
              </a:rPr>
              <a:t>Questions?</a:t>
            </a:r>
          </a:p>
        </p:txBody>
      </p:sp>
      <p:sp>
        <p:nvSpPr>
          <p:cNvPr id="3" name="Content Placeholder 2">
            <a:extLst>
              <a:ext uri="{FF2B5EF4-FFF2-40B4-BE49-F238E27FC236}">
                <a16:creationId xmlns:a16="http://schemas.microsoft.com/office/drawing/2014/main" id="{ED7CCE12-24B1-4149-94E3-BC39B7498955}"/>
              </a:ext>
            </a:extLst>
          </p:cNvPr>
          <p:cNvSpPr>
            <a:spLocks noGrp="1"/>
          </p:cNvSpPr>
          <p:nvPr>
            <p:ph idx="1"/>
          </p:nvPr>
        </p:nvSpPr>
        <p:spPr>
          <a:xfrm>
            <a:off x="838200" y="1825625"/>
            <a:ext cx="4920343" cy="4825546"/>
          </a:xfrm>
        </p:spPr>
        <p:txBody>
          <a:bodyPr>
            <a:normAutofit/>
          </a:bodyPr>
          <a:lstStyle/>
          <a:p>
            <a:r>
              <a:rPr lang="en-CA" dirty="0"/>
              <a:t>If you have any questions about accessibility at Victoria Fringe, please go to the Fringe website, or contact our Accessibility and Outreach Coordinator, Navarra.</a:t>
            </a:r>
          </a:p>
          <a:p>
            <a:r>
              <a:rPr lang="en-CA" dirty="0"/>
              <a:t>You can reach Navarra by calling 250-590-0394, emailing </a:t>
            </a:r>
            <a:r>
              <a:rPr lang="en-CA" dirty="0">
                <a:hlinkClick r:id="rId2"/>
              </a:rPr>
              <a:t>access@intrepidtheatre.com</a:t>
            </a:r>
            <a:r>
              <a:rPr lang="en-CA" dirty="0"/>
              <a:t>, or by coming in-person to Fringe HQ.</a:t>
            </a:r>
          </a:p>
        </p:txBody>
      </p:sp>
      <p:sp>
        <p:nvSpPr>
          <p:cNvPr id="4" name="TextBox 3">
            <a:extLst>
              <a:ext uri="{FF2B5EF4-FFF2-40B4-BE49-F238E27FC236}">
                <a16:creationId xmlns:a16="http://schemas.microsoft.com/office/drawing/2014/main" id="{E339D736-6C84-4A41-8E48-E4EC6A015631}"/>
              </a:ext>
            </a:extLst>
          </p:cNvPr>
          <p:cNvSpPr txBox="1"/>
          <p:nvPr/>
        </p:nvSpPr>
        <p:spPr>
          <a:xfrm>
            <a:off x="6694714" y="5943600"/>
            <a:ext cx="5124480" cy="369332"/>
          </a:xfrm>
          <a:prstGeom prst="rect">
            <a:avLst/>
          </a:prstGeom>
          <a:noFill/>
        </p:spPr>
        <p:txBody>
          <a:bodyPr wrap="none" rtlCol="0">
            <a:spAutoFit/>
          </a:bodyPr>
          <a:lstStyle/>
          <a:p>
            <a:r>
              <a:rPr lang="en-CA" dirty="0"/>
              <a:t>This is Navarra. She will be in the lobby of Fringe HQ.</a:t>
            </a:r>
          </a:p>
        </p:txBody>
      </p:sp>
      <p:pic>
        <p:nvPicPr>
          <p:cNvPr id="6" name="Picture 5" descr="Navarra, sitting in front of a white wall. She has short, light brown hair">
            <a:extLst>
              <a:ext uri="{FF2B5EF4-FFF2-40B4-BE49-F238E27FC236}">
                <a16:creationId xmlns:a16="http://schemas.microsoft.com/office/drawing/2014/main" id="{F033EC65-578F-4618-AC96-F3370A7732BD}"/>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124" y="213081"/>
            <a:ext cx="4280948" cy="5707930"/>
          </a:xfrm>
          <a:prstGeom prst="rect">
            <a:avLst/>
          </a:prstGeom>
        </p:spPr>
      </p:pic>
    </p:spTree>
    <p:extLst>
      <p:ext uri="{BB962C8B-B14F-4D97-AF65-F5344CB8AC3E}">
        <p14:creationId xmlns:p14="http://schemas.microsoft.com/office/powerpoint/2010/main" val="3077871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41FCD-30E3-45A1-B7F9-0B6DB1078979}"/>
              </a:ext>
            </a:extLst>
          </p:cNvPr>
          <p:cNvSpPr>
            <a:spLocks noGrp="1"/>
          </p:cNvSpPr>
          <p:nvPr>
            <p:ph type="title"/>
          </p:nvPr>
        </p:nvSpPr>
        <p:spPr/>
        <p:txBody>
          <a:bodyPr/>
          <a:lstStyle/>
          <a:p>
            <a:r>
              <a:rPr lang="en-CA" dirty="0">
                <a:solidFill>
                  <a:srgbClr val="CC0066"/>
                </a:solidFill>
              </a:rPr>
              <a:t>About Wood Hall</a:t>
            </a:r>
          </a:p>
        </p:txBody>
      </p:sp>
      <p:sp>
        <p:nvSpPr>
          <p:cNvPr id="3" name="Content Placeholder 2">
            <a:extLst>
              <a:ext uri="{FF2B5EF4-FFF2-40B4-BE49-F238E27FC236}">
                <a16:creationId xmlns:a16="http://schemas.microsoft.com/office/drawing/2014/main" id="{2A3286C1-E425-48AA-84E1-6A788432CD19}"/>
              </a:ext>
            </a:extLst>
          </p:cNvPr>
          <p:cNvSpPr>
            <a:spLocks noGrp="1"/>
          </p:cNvSpPr>
          <p:nvPr>
            <p:ph idx="1"/>
          </p:nvPr>
        </p:nvSpPr>
        <p:spPr>
          <a:xfrm>
            <a:off x="838200" y="1825625"/>
            <a:ext cx="5166360" cy="4351338"/>
          </a:xfrm>
        </p:spPr>
        <p:txBody>
          <a:bodyPr/>
          <a:lstStyle/>
          <a:p>
            <a:r>
              <a:rPr lang="en-CA" dirty="0"/>
              <a:t>Wood Hall is part of the Victoria Conservatory of Music (VCM).</a:t>
            </a:r>
          </a:p>
          <a:p>
            <a:r>
              <a:rPr lang="en-CA" dirty="0"/>
              <a:t>It is Venue #4 of the Victoria Fringe Festival.</a:t>
            </a:r>
          </a:p>
          <a:p>
            <a:r>
              <a:rPr lang="en-CA" dirty="0"/>
              <a:t>It is located at 907 Pandora Avenue.</a:t>
            </a:r>
          </a:p>
        </p:txBody>
      </p:sp>
      <p:pic>
        <p:nvPicPr>
          <p:cNvPr id="5" name="Picture 4" descr="An old church-like building made of grey stones. It has arched and circular windows.">
            <a:extLst>
              <a:ext uri="{FF2B5EF4-FFF2-40B4-BE49-F238E27FC236}">
                <a16:creationId xmlns:a16="http://schemas.microsoft.com/office/drawing/2014/main" id="{96753D32-5D5B-480B-82F8-1257784E6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390" y="365125"/>
            <a:ext cx="4412456" cy="5883275"/>
          </a:xfrm>
          <a:prstGeom prst="rect">
            <a:avLst/>
          </a:prstGeom>
        </p:spPr>
      </p:pic>
      <p:sp>
        <p:nvSpPr>
          <p:cNvPr id="6" name="TextBox 5">
            <a:extLst>
              <a:ext uri="{FF2B5EF4-FFF2-40B4-BE49-F238E27FC236}">
                <a16:creationId xmlns:a16="http://schemas.microsoft.com/office/drawing/2014/main" id="{304B2F91-5AC7-4146-A241-0BE725AFB716}"/>
              </a:ext>
            </a:extLst>
          </p:cNvPr>
          <p:cNvSpPr txBox="1"/>
          <p:nvPr/>
        </p:nvSpPr>
        <p:spPr>
          <a:xfrm>
            <a:off x="6539427" y="6308209"/>
            <a:ext cx="5652573" cy="369332"/>
          </a:xfrm>
          <a:prstGeom prst="rect">
            <a:avLst/>
          </a:prstGeom>
          <a:noFill/>
        </p:spPr>
        <p:txBody>
          <a:bodyPr wrap="none" rtlCol="0">
            <a:spAutoFit/>
          </a:bodyPr>
          <a:lstStyle/>
          <a:p>
            <a:r>
              <a:rPr lang="en-CA" dirty="0"/>
              <a:t>A view of the VCM from the parking lot on Johnson Street.</a:t>
            </a:r>
          </a:p>
        </p:txBody>
      </p:sp>
    </p:spTree>
    <p:extLst>
      <p:ext uri="{BB962C8B-B14F-4D97-AF65-F5344CB8AC3E}">
        <p14:creationId xmlns:p14="http://schemas.microsoft.com/office/powerpoint/2010/main" val="404237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BAA95-9A26-4034-998F-F088F056D3CB}"/>
              </a:ext>
            </a:extLst>
          </p:cNvPr>
          <p:cNvSpPr>
            <a:spLocks noGrp="1"/>
          </p:cNvSpPr>
          <p:nvPr>
            <p:ph type="title"/>
          </p:nvPr>
        </p:nvSpPr>
        <p:spPr/>
        <p:txBody>
          <a:bodyPr/>
          <a:lstStyle/>
          <a:p>
            <a:r>
              <a:rPr lang="en-CA" dirty="0">
                <a:solidFill>
                  <a:srgbClr val="CC0066"/>
                </a:solidFill>
              </a:rPr>
              <a:t>When you arrive</a:t>
            </a:r>
          </a:p>
        </p:txBody>
      </p:sp>
      <p:sp>
        <p:nvSpPr>
          <p:cNvPr id="4" name="Content Placeholder 3">
            <a:extLst>
              <a:ext uri="{FF2B5EF4-FFF2-40B4-BE49-F238E27FC236}">
                <a16:creationId xmlns:a16="http://schemas.microsoft.com/office/drawing/2014/main" id="{F8A25538-4411-4334-94AB-973938C4B086}"/>
              </a:ext>
            </a:extLst>
          </p:cNvPr>
          <p:cNvSpPr>
            <a:spLocks noGrp="1"/>
          </p:cNvSpPr>
          <p:nvPr>
            <p:ph sz="half" idx="1"/>
          </p:nvPr>
        </p:nvSpPr>
        <p:spPr/>
        <p:txBody>
          <a:bodyPr/>
          <a:lstStyle/>
          <a:p>
            <a:pPr marL="0" indent="0">
              <a:buNone/>
            </a:pPr>
            <a:r>
              <a:rPr lang="en-CA" dirty="0"/>
              <a:t>This is what the entrance looks like from Pandora Ave.</a:t>
            </a:r>
          </a:p>
        </p:txBody>
      </p:sp>
      <p:sp>
        <p:nvSpPr>
          <p:cNvPr id="5" name="Content Placeholder 4">
            <a:extLst>
              <a:ext uri="{FF2B5EF4-FFF2-40B4-BE49-F238E27FC236}">
                <a16:creationId xmlns:a16="http://schemas.microsoft.com/office/drawing/2014/main" id="{31CDFC32-D100-486E-9EC0-9034EC811B6E}"/>
              </a:ext>
            </a:extLst>
          </p:cNvPr>
          <p:cNvSpPr>
            <a:spLocks noGrp="1"/>
          </p:cNvSpPr>
          <p:nvPr>
            <p:ph sz="half" idx="2"/>
          </p:nvPr>
        </p:nvSpPr>
        <p:spPr/>
        <p:txBody>
          <a:bodyPr/>
          <a:lstStyle/>
          <a:p>
            <a:pPr marL="0" indent="0">
              <a:buNone/>
            </a:pPr>
            <a:r>
              <a:rPr lang="en-CA" dirty="0"/>
              <a:t>The box office will be outside the building.</a:t>
            </a:r>
          </a:p>
        </p:txBody>
      </p:sp>
      <p:pic>
        <p:nvPicPr>
          <p:cNvPr id="7" name="Picture 6" descr="The gated entrance to Wood Hall coming off of Pandora.">
            <a:extLst>
              <a:ext uri="{FF2B5EF4-FFF2-40B4-BE49-F238E27FC236}">
                <a16:creationId xmlns:a16="http://schemas.microsoft.com/office/drawing/2014/main" id="{52A2F04A-5942-4A1D-9068-B0A4E4E0F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690" y="2621280"/>
            <a:ext cx="3177540" cy="4236720"/>
          </a:xfrm>
          <a:prstGeom prst="rect">
            <a:avLst/>
          </a:prstGeom>
        </p:spPr>
      </p:pic>
      <p:pic>
        <p:nvPicPr>
          <p:cNvPr id="6" name="Picture 5" descr="A wooden roof covers a small area of courtyard beside the open front door to Wood Hall.">
            <a:extLst>
              <a:ext uri="{FF2B5EF4-FFF2-40B4-BE49-F238E27FC236}">
                <a16:creationId xmlns:a16="http://schemas.microsoft.com/office/drawing/2014/main" id="{689A840F-FF7E-44A1-8B5C-F6CFD6C39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749" y="2621280"/>
            <a:ext cx="3177540" cy="4236720"/>
          </a:xfrm>
          <a:prstGeom prst="rect">
            <a:avLst/>
          </a:prstGeom>
        </p:spPr>
      </p:pic>
      <p:sp>
        <p:nvSpPr>
          <p:cNvPr id="9" name="Arrow: Right 8">
            <a:extLst>
              <a:ext uri="{FF2B5EF4-FFF2-40B4-BE49-F238E27FC236}">
                <a16:creationId xmlns:a16="http://schemas.microsoft.com/office/drawing/2014/main" id="{8C58B7E4-799C-4C71-BC8B-C35EECB4BAAA}"/>
              </a:ext>
            </a:extLst>
          </p:cNvPr>
          <p:cNvSpPr/>
          <p:nvPr/>
        </p:nvSpPr>
        <p:spPr>
          <a:xfrm rot="2400445">
            <a:off x="6414891" y="4146060"/>
            <a:ext cx="1233182" cy="559293"/>
          </a:xfrm>
          <a:prstGeom prst="rightArrow">
            <a:avLst/>
          </a:prstGeom>
          <a:solidFill>
            <a:srgbClr val="FF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4E92936C-8619-4D1D-B017-9E87D0F396FC}"/>
              </a:ext>
            </a:extLst>
          </p:cNvPr>
          <p:cNvSpPr txBox="1"/>
          <p:nvPr/>
        </p:nvSpPr>
        <p:spPr>
          <a:xfrm>
            <a:off x="5026093" y="3357006"/>
            <a:ext cx="1878635" cy="646331"/>
          </a:xfrm>
          <a:prstGeom prst="rect">
            <a:avLst/>
          </a:prstGeom>
          <a:noFill/>
        </p:spPr>
        <p:txBody>
          <a:bodyPr wrap="square" rtlCol="0">
            <a:spAutoFit/>
          </a:bodyPr>
          <a:lstStyle/>
          <a:p>
            <a:r>
              <a:rPr lang="en-CA" dirty="0"/>
              <a:t>The box office will be set up here.</a:t>
            </a:r>
          </a:p>
        </p:txBody>
      </p:sp>
    </p:spTree>
    <p:extLst>
      <p:ext uri="{BB962C8B-B14F-4D97-AF65-F5344CB8AC3E}">
        <p14:creationId xmlns:p14="http://schemas.microsoft.com/office/powerpoint/2010/main" val="4155023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6FA003-AD0C-4806-86AD-B55F68C01805}"/>
              </a:ext>
            </a:extLst>
          </p:cNvPr>
          <p:cNvSpPr>
            <a:spLocks noGrp="1"/>
          </p:cNvSpPr>
          <p:nvPr>
            <p:ph type="title"/>
          </p:nvPr>
        </p:nvSpPr>
        <p:spPr/>
        <p:txBody>
          <a:bodyPr/>
          <a:lstStyle/>
          <a:p>
            <a:r>
              <a:rPr lang="en-CA" dirty="0">
                <a:solidFill>
                  <a:srgbClr val="CC0066"/>
                </a:solidFill>
              </a:rPr>
              <a:t>The Wood Hall venue box office</a:t>
            </a:r>
          </a:p>
        </p:txBody>
      </p:sp>
      <p:sp>
        <p:nvSpPr>
          <p:cNvPr id="6" name="Content Placeholder 5">
            <a:extLst>
              <a:ext uri="{FF2B5EF4-FFF2-40B4-BE49-F238E27FC236}">
                <a16:creationId xmlns:a16="http://schemas.microsoft.com/office/drawing/2014/main" id="{17E85B6D-8215-4E79-AED8-15A532E9732B}"/>
              </a:ext>
            </a:extLst>
          </p:cNvPr>
          <p:cNvSpPr>
            <a:spLocks noGrp="1"/>
          </p:cNvSpPr>
          <p:nvPr>
            <p:ph idx="1"/>
          </p:nvPr>
        </p:nvSpPr>
        <p:spPr>
          <a:xfrm>
            <a:off x="838200" y="1533830"/>
            <a:ext cx="10515600" cy="4351338"/>
          </a:xfrm>
        </p:spPr>
        <p:txBody>
          <a:bodyPr/>
          <a:lstStyle/>
          <a:p>
            <a:r>
              <a:rPr lang="en-CA" dirty="0"/>
              <a:t>You can purchase show tickets and Fringe buttons at the box office.</a:t>
            </a:r>
          </a:p>
          <a:p>
            <a:r>
              <a:rPr lang="en-CA" dirty="0"/>
              <a:t>If you purchase tickets and buttons at the venue, it is cash only!</a:t>
            </a:r>
          </a:p>
          <a:p>
            <a:r>
              <a:rPr lang="en-CA" dirty="0"/>
              <a:t>You need a Fringe button to get into any Fringe location, including Metro Studio Theatre. They are $6. Make sure your button is visible when you arrive!</a:t>
            </a:r>
          </a:p>
          <a:p>
            <a:endParaRPr lang="en-CA" dirty="0"/>
          </a:p>
        </p:txBody>
      </p:sp>
      <p:pic>
        <p:nvPicPr>
          <p:cNvPr id="3" name="Picture 2" descr="A blue circle with a simply drawn purple and pink fruit on top. Text reads Fringe 2019">
            <a:extLst>
              <a:ext uri="{FF2B5EF4-FFF2-40B4-BE49-F238E27FC236}">
                <a16:creationId xmlns:a16="http://schemas.microsoft.com/office/drawing/2014/main" id="{237E3171-6165-413F-AF31-E113E0309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329" y="3429000"/>
            <a:ext cx="2923342" cy="2923342"/>
          </a:xfrm>
          <a:prstGeom prst="rect">
            <a:avLst/>
          </a:prstGeom>
        </p:spPr>
      </p:pic>
      <p:sp>
        <p:nvSpPr>
          <p:cNvPr id="4" name="TextBox 3">
            <a:extLst>
              <a:ext uri="{FF2B5EF4-FFF2-40B4-BE49-F238E27FC236}">
                <a16:creationId xmlns:a16="http://schemas.microsoft.com/office/drawing/2014/main" id="{D0C23B85-80B1-4BC4-82C6-46658D2C83DB}"/>
              </a:ext>
            </a:extLst>
          </p:cNvPr>
          <p:cNvSpPr txBox="1"/>
          <p:nvPr/>
        </p:nvSpPr>
        <p:spPr>
          <a:xfrm>
            <a:off x="8220173" y="4123841"/>
            <a:ext cx="1527142" cy="1200329"/>
          </a:xfrm>
          <a:prstGeom prst="rect">
            <a:avLst/>
          </a:prstGeom>
          <a:noFill/>
        </p:spPr>
        <p:txBody>
          <a:bodyPr wrap="square" rtlCol="0">
            <a:spAutoFit/>
          </a:bodyPr>
          <a:lstStyle/>
          <a:p>
            <a:r>
              <a:rPr lang="en-CA" dirty="0"/>
              <a:t>This is what the Fringe buttons look like this year.</a:t>
            </a:r>
          </a:p>
        </p:txBody>
      </p:sp>
    </p:spTree>
    <p:extLst>
      <p:ext uri="{BB962C8B-B14F-4D97-AF65-F5344CB8AC3E}">
        <p14:creationId xmlns:p14="http://schemas.microsoft.com/office/powerpoint/2010/main" val="1157595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E945-32D3-4328-BCA4-4CBCF1DDC27C}"/>
              </a:ext>
            </a:extLst>
          </p:cNvPr>
          <p:cNvSpPr>
            <a:spLocks noGrp="1"/>
          </p:cNvSpPr>
          <p:nvPr>
            <p:ph type="title"/>
          </p:nvPr>
        </p:nvSpPr>
        <p:spPr/>
        <p:txBody>
          <a:bodyPr/>
          <a:lstStyle/>
          <a:p>
            <a:r>
              <a:rPr lang="en-CA" dirty="0">
                <a:solidFill>
                  <a:srgbClr val="CC0066"/>
                </a:solidFill>
              </a:rPr>
              <a:t>Checking in</a:t>
            </a:r>
          </a:p>
        </p:txBody>
      </p:sp>
      <p:sp>
        <p:nvSpPr>
          <p:cNvPr id="3" name="Content Placeholder 2">
            <a:extLst>
              <a:ext uri="{FF2B5EF4-FFF2-40B4-BE49-F238E27FC236}">
                <a16:creationId xmlns:a16="http://schemas.microsoft.com/office/drawing/2014/main" id="{65CBD049-F860-4D22-BFA7-038EC19BADBD}"/>
              </a:ext>
            </a:extLst>
          </p:cNvPr>
          <p:cNvSpPr>
            <a:spLocks noGrp="1"/>
          </p:cNvSpPr>
          <p:nvPr>
            <p:ph idx="1"/>
          </p:nvPr>
        </p:nvSpPr>
        <p:spPr>
          <a:xfrm>
            <a:off x="533400" y="1690688"/>
            <a:ext cx="5359400" cy="4351338"/>
          </a:xfrm>
        </p:spPr>
        <p:txBody>
          <a:bodyPr/>
          <a:lstStyle/>
          <a:p>
            <a:r>
              <a:rPr lang="en-CA" dirty="0"/>
              <a:t>If you have already bought your ticket and Fringe button, check in with the box office when you arrive.</a:t>
            </a:r>
          </a:p>
          <a:p>
            <a:r>
              <a:rPr lang="en-CA" dirty="0"/>
              <a:t>If you need any accommodations (such as priority seating or a Theatre Buddy), please check in with the Front of House manager at least 25 minutes before the show starts.</a:t>
            </a:r>
          </a:p>
        </p:txBody>
      </p:sp>
      <p:sp>
        <p:nvSpPr>
          <p:cNvPr id="4" name="TextBox 3">
            <a:extLst>
              <a:ext uri="{FF2B5EF4-FFF2-40B4-BE49-F238E27FC236}">
                <a16:creationId xmlns:a16="http://schemas.microsoft.com/office/drawing/2014/main" id="{F6DEC848-3383-40DF-B583-84B2344DD5B8}"/>
              </a:ext>
            </a:extLst>
          </p:cNvPr>
          <p:cNvSpPr txBox="1"/>
          <p:nvPr/>
        </p:nvSpPr>
        <p:spPr>
          <a:xfrm>
            <a:off x="6299202" y="5508625"/>
            <a:ext cx="5181598" cy="646331"/>
          </a:xfrm>
          <a:prstGeom prst="rect">
            <a:avLst/>
          </a:prstGeom>
          <a:noFill/>
        </p:spPr>
        <p:txBody>
          <a:bodyPr wrap="square" rtlCol="0">
            <a:spAutoFit/>
          </a:bodyPr>
          <a:lstStyle/>
          <a:p>
            <a:r>
              <a:rPr lang="en-CA" dirty="0"/>
              <a:t>This is June, the Front of House manager at Metro Studio Theatre.</a:t>
            </a:r>
          </a:p>
        </p:txBody>
      </p:sp>
      <p:pic>
        <p:nvPicPr>
          <p:cNvPr id="5" name="Picture 4" descr="June, crouched on the ground. June has blonde hair, tied back with a black scarf.">
            <a:extLst>
              <a:ext uri="{FF2B5EF4-FFF2-40B4-BE49-F238E27FC236}">
                <a16:creationId xmlns:a16="http://schemas.microsoft.com/office/drawing/2014/main" id="{6CEDF976-8DCC-415B-91CE-2F8E455F187E}"/>
              </a:ext>
            </a:extLst>
          </p:cNvPr>
          <p:cNvPicPr>
            <a:picLocks noChangeAspect="1"/>
          </p:cNvPicPr>
          <p:nvPr/>
        </p:nvPicPr>
        <p:blipFill>
          <a:blip r:embed="rId2"/>
          <a:stretch>
            <a:fillRect/>
          </a:stretch>
        </p:blipFill>
        <p:spPr>
          <a:xfrm>
            <a:off x="7054341" y="703044"/>
            <a:ext cx="3137918" cy="4480429"/>
          </a:xfrm>
          <a:prstGeom prst="rect">
            <a:avLst/>
          </a:prstGeom>
        </p:spPr>
      </p:pic>
    </p:spTree>
    <p:extLst>
      <p:ext uri="{BB962C8B-B14F-4D97-AF65-F5344CB8AC3E}">
        <p14:creationId xmlns:p14="http://schemas.microsoft.com/office/powerpoint/2010/main" val="1494906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4485E-98AB-4C3A-8096-12988259F813}"/>
              </a:ext>
            </a:extLst>
          </p:cNvPr>
          <p:cNvSpPr>
            <a:spLocks noGrp="1"/>
          </p:cNvSpPr>
          <p:nvPr>
            <p:ph type="title"/>
          </p:nvPr>
        </p:nvSpPr>
        <p:spPr/>
        <p:txBody>
          <a:bodyPr/>
          <a:lstStyle/>
          <a:p>
            <a:r>
              <a:rPr lang="en-CA" dirty="0">
                <a:solidFill>
                  <a:srgbClr val="CC0066"/>
                </a:solidFill>
              </a:rPr>
              <a:t>Entering Wood Hall</a:t>
            </a:r>
          </a:p>
        </p:txBody>
      </p:sp>
      <p:sp>
        <p:nvSpPr>
          <p:cNvPr id="6" name="Content Placeholder 5">
            <a:extLst>
              <a:ext uri="{FF2B5EF4-FFF2-40B4-BE49-F238E27FC236}">
                <a16:creationId xmlns:a16="http://schemas.microsoft.com/office/drawing/2014/main" id="{623ADC2A-BC18-48B2-AD9E-CB82717C6FF3}"/>
              </a:ext>
            </a:extLst>
          </p:cNvPr>
          <p:cNvSpPr>
            <a:spLocks noGrp="1"/>
          </p:cNvSpPr>
          <p:nvPr>
            <p:ph idx="1"/>
          </p:nvPr>
        </p:nvSpPr>
        <p:spPr>
          <a:xfrm>
            <a:off x="838200" y="1825625"/>
            <a:ext cx="5257800" cy="4351338"/>
          </a:xfrm>
        </p:spPr>
        <p:txBody>
          <a:bodyPr/>
          <a:lstStyle/>
          <a:p>
            <a:pPr marL="0" indent="0">
              <a:buNone/>
            </a:pPr>
            <a:r>
              <a:rPr lang="en-CA" dirty="0"/>
              <a:t>As soon as you enter the building, you will see this hall to the left.</a:t>
            </a:r>
          </a:p>
          <a:p>
            <a:r>
              <a:rPr lang="en-CA" dirty="0"/>
              <a:t>This hall leads to the theatre (which is through a door on the right)</a:t>
            </a:r>
          </a:p>
          <a:p>
            <a:r>
              <a:rPr lang="en-CA" dirty="0"/>
              <a:t>You will be allowed into the theatre 15 minutes before the show starts.</a:t>
            </a:r>
          </a:p>
        </p:txBody>
      </p:sp>
      <p:pic>
        <p:nvPicPr>
          <p:cNvPr id="8" name="Picture 7" descr="A hall leading to a small room full of chairs.">
            <a:extLst>
              <a:ext uri="{FF2B5EF4-FFF2-40B4-BE49-F238E27FC236}">
                <a16:creationId xmlns:a16="http://schemas.microsoft.com/office/drawing/2014/main" id="{1FFC0724-BBF2-41AF-9F52-AFC7E37EC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26081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9F4A4-A2AC-4D85-B92A-F532B9CDF74B}"/>
              </a:ext>
            </a:extLst>
          </p:cNvPr>
          <p:cNvSpPr>
            <a:spLocks noGrp="1"/>
          </p:cNvSpPr>
          <p:nvPr>
            <p:ph type="title"/>
          </p:nvPr>
        </p:nvSpPr>
        <p:spPr/>
        <p:txBody>
          <a:bodyPr/>
          <a:lstStyle/>
          <a:p>
            <a:r>
              <a:rPr lang="en-CA" dirty="0">
                <a:solidFill>
                  <a:srgbClr val="CC0066"/>
                </a:solidFill>
              </a:rPr>
              <a:t>Inside the hall</a:t>
            </a:r>
          </a:p>
        </p:txBody>
      </p:sp>
      <p:pic>
        <p:nvPicPr>
          <p:cNvPr id="5" name="Content Placeholder 4" descr="Wood hall. There are stained glass windows along the left wall, a mat with a music clef on the floor, and drums at the front of the room.">
            <a:extLst>
              <a:ext uri="{FF2B5EF4-FFF2-40B4-BE49-F238E27FC236}">
                <a16:creationId xmlns:a16="http://schemas.microsoft.com/office/drawing/2014/main" id="{8D8C87F7-F2C5-4057-A3E5-B6C907ACBC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80302"/>
            <a:ext cx="4183273" cy="5577698"/>
          </a:xfrm>
        </p:spPr>
      </p:pic>
      <p:sp>
        <p:nvSpPr>
          <p:cNvPr id="6" name="TextBox 5">
            <a:extLst>
              <a:ext uri="{FF2B5EF4-FFF2-40B4-BE49-F238E27FC236}">
                <a16:creationId xmlns:a16="http://schemas.microsoft.com/office/drawing/2014/main" id="{533CF909-EC95-4E2D-9992-A576764782F9}"/>
              </a:ext>
            </a:extLst>
          </p:cNvPr>
          <p:cNvSpPr txBox="1"/>
          <p:nvPr/>
        </p:nvSpPr>
        <p:spPr>
          <a:xfrm>
            <a:off x="5432716" y="1353664"/>
            <a:ext cx="6215278" cy="3108543"/>
          </a:xfrm>
          <a:prstGeom prst="rect">
            <a:avLst/>
          </a:prstGeom>
          <a:noFill/>
        </p:spPr>
        <p:txBody>
          <a:bodyPr wrap="square" rtlCol="0">
            <a:spAutoFit/>
          </a:bodyPr>
          <a:lstStyle/>
          <a:p>
            <a:r>
              <a:rPr lang="en-CA" sz="2800" dirty="0"/>
              <a:t>This is what you will see when you enter the Hall</a:t>
            </a:r>
          </a:p>
          <a:p>
            <a:pPr marL="457200" indent="-457200">
              <a:buFont typeface="Arial" panose="020B0604020202020204" pitchFamily="34" charset="0"/>
              <a:buChar char="•"/>
            </a:pPr>
            <a:r>
              <a:rPr lang="en-CA" sz="2800" dirty="0"/>
              <a:t>There will be seating set up in the empty space.</a:t>
            </a:r>
          </a:p>
          <a:p>
            <a:pPr marL="457200" indent="-457200">
              <a:buFont typeface="Arial" panose="020B0604020202020204" pitchFamily="34" charset="0"/>
              <a:buChar char="•"/>
            </a:pPr>
            <a:r>
              <a:rPr lang="en-CA" sz="2800" dirty="0"/>
              <a:t>The stage will be set up at the front of the room (where there are drums and chairs in this photo).</a:t>
            </a:r>
          </a:p>
        </p:txBody>
      </p:sp>
    </p:spTree>
    <p:extLst>
      <p:ext uri="{BB962C8B-B14F-4D97-AF65-F5344CB8AC3E}">
        <p14:creationId xmlns:p14="http://schemas.microsoft.com/office/powerpoint/2010/main" val="96305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53B10-5CD9-46C7-AABC-422E205646D9}"/>
              </a:ext>
            </a:extLst>
          </p:cNvPr>
          <p:cNvSpPr>
            <a:spLocks noGrp="1"/>
          </p:cNvSpPr>
          <p:nvPr>
            <p:ph type="title"/>
          </p:nvPr>
        </p:nvSpPr>
        <p:spPr/>
        <p:txBody>
          <a:bodyPr/>
          <a:lstStyle/>
          <a:p>
            <a:r>
              <a:rPr lang="en-CA" dirty="0">
                <a:solidFill>
                  <a:srgbClr val="CC0066"/>
                </a:solidFill>
              </a:rPr>
              <a:t>Washrooms</a:t>
            </a:r>
          </a:p>
        </p:txBody>
      </p:sp>
      <p:sp>
        <p:nvSpPr>
          <p:cNvPr id="3" name="Content Placeholder 2">
            <a:extLst>
              <a:ext uri="{FF2B5EF4-FFF2-40B4-BE49-F238E27FC236}">
                <a16:creationId xmlns:a16="http://schemas.microsoft.com/office/drawing/2014/main" id="{DA349D80-A0E4-4255-9114-3F7C40BE1099}"/>
              </a:ext>
            </a:extLst>
          </p:cNvPr>
          <p:cNvSpPr>
            <a:spLocks noGrp="1"/>
          </p:cNvSpPr>
          <p:nvPr>
            <p:ph idx="1"/>
          </p:nvPr>
        </p:nvSpPr>
        <p:spPr/>
        <p:txBody>
          <a:bodyPr/>
          <a:lstStyle/>
          <a:p>
            <a:pPr marL="0" indent="0">
              <a:buNone/>
            </a:pPr>
            <a:r>
              <a:rPr lang="en-CA" dirty="0"/>
              <a:t>Intrepid supports all trans and gender-variant people choosing the bathroom that feels most comfortable and safe for them at the Fringe Festival. Because some bathrooms are constructed differently, we have symbols and an explanation on the bathroom signs of what people can expect (e.g. A symbol for a stall, a urinal, accessible washroom etc.).</a:t>
            </a:r>
          </a:p>
        </p:txBody>
      </p:sp>
    </p:spTree>
    <p:extLst>
      <p:ext uri="{BB962C8B-B14F-4D97-AF65-F5344CB8AC3E}">
        <p14:creationId xmlns:p14="http://schemas.microsoft.com/office/powerpoint/2010/main" val="2250274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9429E-153B-45D2-A05C-655DC38D1FC2}"/>
              </a:ext>
            </a:extLst>
          </p:cNvPr>
          <p:cNvSpPr>
            <a:spLocks noGrp="1"/>
          </p:cNvSpPr>
          <p:nvPr>
            <p:ph type="title"/>
          </p:nvPr>
        </p:nvSpPr>
        <p:spPr/>
        <p:txBody>
          <a:bodyPr/>
          <a:lstStyle/>
          <a:p>
            <a:r>
              <a:rPr lang="en-CA" dirty="0">
                <a:solidFill>
                  <a:srgbClr val="CC0066"/>
                </a:solidFill>
              </a:rPr>
              <a:t>Washrooms</a:t>
            </a:r>
          </a:p>
        </p:txBody>
      </p:sp>
      <p:sp>
        <p:nvSpPr>
          <p:cNvPr id="3" name="Content Placeholder 2">
            <a:extLst>
              <a:ext uri="{FF2B5EF4-FFF2-40B4-BE49-F238E27FC236}">
                <a16:creationId xmlns:a16="http://schemas.microsoft.com/office/drawing/2014/main" id="{0EE21446-8A01-43A3-963E-445337DBC5EE}"/>
              </a:ext>
            </a:extLst>
          </p:cNvPr>
          <p:cNvSpPr>
            <a:spLocks noGrp="1"/>
          </p:cNvSpPr>
          <p:nvPr>
            <p:ph idx="1"/>
          </p:nvPr>
        </p:nvSpPr>
        <p:spPr>
          <a:xfrm>
            <a:off x="838200" y="1339488"/>
            <a:ext cx="10515600" cy="998598"/>
          </a:xfrm>
        </p:spPr>
        <p:txBody>
          <a:bodyPr/>
          <a:lstStyle/>
          <a:p>
            <a:pPr marL="0" indent="0">
              <a:buNone/>
            </a:pPr>
            <a:r>
              <a:rPr lang="en-CA" dirty="0"/>
              <a:t>The washrooms are in the Victoria Conservatory of Music. To get there from Wood Hall:</a:t>
            </a:r>
          </a:p>
        </p:txBody>
      </p:sp>
      <p:pic>
        <p:nvPicPr>
          <p:cNvPr id="5" name="Picture 4" descr="Stairs and a ramp leading from the Wood Hall entrance to a courtyard.">
            <a:extLst>
              <a:ext uri="{FF2B5EF4-FFF2-40B4-BE49-F238E27FC236}">
                <a16:creationId xmlns:a16="http://schemas.microsoft.com/office/drawing/2014/main" id="{E9799604-68C4-4A45-A1B9-A80C77D1B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4850" y="1922704"/>
            <a:ext cx="6292770" cy="4719578"/>
          </a:xfrm>
          <a:prstGeom prst="rect">
            <a:avLst/>
          </a:prstGeom>
        </p:spPr>
      </p:pic>
      <p:sp>
        <p:nvSpPr>
          <p:cNvPr id="6" name="TextBox 5">
            <a:extLst>
              <a:ext uri="{FF2B5EF4-FFF2-40B4-BE49-F238E27FC236}">
                <a16:creationId xmlns:a16="http://schemas.microsoft.com/office/drawing/2014/main" id="{570E4A20-0552-402C-9F0D-DE59CAC80877}"/>
              </a:ext>
            </a:extLst>
          </p:cNvPr>
          <p:cNvSpPr txBox="1"/>
          <p:nvPr/>
        </p:nvSpPr>
        <p:spPr>
          <a:xfrm>
            <a:off x="838200" y="2187997"/>
            <a:ext cx="3032567" cy="954107"/>
          </a:xfrm>
          <a:prstGeom prst="rect">
            <a:avLst/>
          </a:prstGeom>
          <a:noFill/>
        </p:spPr>
        <p:txBody>
          <a:bodyPr wrap="square" rtlCol="0">
            <a:spAutoFit/>
          </a:bodyPr>
          <a:lstStyle/>
          <a:p>
            <a:r>
              <a:rPr lang="en-CA" sz="2800" dirty="0"/>
              <a:t>Go down this ramp or these stairs.</a:t>
            </a:r>
          </a:p>
        </p:txBody>
      </p:sp>
      <p:sp>
        <p:nvSpPr>
          <p:cNvPr id="7" name="TextBox 6">
            <a:extLst>
              <a:ext uri="{FF2B5EF4-FFF2-40B4-BE49-F238E27FC236}">
                <a16:creationId xmlns:a16="http://schemas.microsoft.com/office/drawing/2014/main" id="{4BE24C78-0BCE-483D-8E66-2050CBF1B69F}"/>
              </a:ext>
            </a:extLst>
          </p:cNvPr>
          <p:cNvSpPr txBox="1"/>
          <p:nvPr/>
        </p:nvSpPr>
        <p:spPr>
          <a:xfrm>
            <a:off x="2354483" y="4058250"/>
            <a:ext cx="1638782" cy="923330"/>
          </a:xfrm>
          <a:prstGeom prst="rect">
            <a:avLst/>
          </a:prstGeom>
          <a:noFill/>
        </p:spPr>
        <p:txBody>
          <a:bodyPr wrap="square" rtlCol="0">
            <a:spAutoFit/>
          </a:bodyPr>
          <a:lstStyle/>
          <a:p>
            <a:r>
              <a:rPr lang="en-CA" dirty="0"/>
              <a:t>The entrance to Wood Hall is here.</a:t>
            </a:r>
          </a:p>
        </p:txBody>
      </p:sp>
      <p:sp>
        <p:nvSpPr>
          <p:cNvPr id="8" name="Arrow: Right 7">
            <a:extLst>
              <a:ext uri="{FF2B5EF4-FFF2-40B4-BE49-F238E27FC236}">
                <a16:creationId xmlns:a16="http://schemas.microsoft.com/office/drawing/2014/main" id="{11073733-9F23-4B27-B548-05F84EE4BF94}"/>
              </a:ext>
            </a:extLst>
          </p:cNvPr>
          <p:cNvSpPr/>
          <p:nvPr/>
        </p:nvSpPr>
        <p:spPr>
          <a:xfrm rot="21089781">
            <a:off x="4223277" y="3835188"/>
            <a:ext cx="3634451" cy="255418"/>
          </a:xfrm>
          <a:prstGeom prst="rightArrow">
            <a:avLst/>
          </a:prstGeom>
          <a:solidFill>
            <a:srgbClr val="FF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78680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TotalTime>
  <Words>911</Words>
  <Application>Microsoft Office PowerPoint</Application>
  <PresentationFormat>Widescreen</PresentationFormat>
  <Paragraphs>75</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VCM Wood Hall</vt:lpstr>
      <vt:lpstr>About Wood Hall</vt:lpstr>
      <vt:lpstr>When you arrive</vt:lpstr>
      <vt:lpstr>The Wood Hall venue box office</vt:lpstr>
      <vt:lpstr>Checking in</vt:lpstr>
      <vt:lpstr>Entering Wood Hall</vt:lpstr>
      <vt:lpstr>Inside the hall</vt:lpstr>
      <vt:lpstr>Washrooms</vt:lpstr>
      <vt:lpstr>Washrooms</vt:lpstr>
      <vt:lpstr>Washrooms</vt:lpstr>
      <vt:lpstr>Washrooms</vt:lpstr>
      <vt:lpstr>Washrooms</vt:lpstr>
      <vt:lpstr>Chill space</vt:lpstr>
      <vt:lpstr>What to expect at shows</vt:lpstr>
      <vt:lpstr>What to expect at relaxed performances</vt:lpstr>
      <vt:lpstr>Shows at VCM Wood Hall</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VCM Wood Hall</dc:title>
  <dc:creator>Navarra Houldin</dc:creator>
  <cp:lastModifiedBy>Navarra Houldin</cp:lastModifiedBy>
  <cp:revision>20</cp:revision>
  <dcterms:created xsi:type="dcterms:W3CDTF">2019-07-22T19:29:34Z</dcterms:created>
  <dcterms:modified xsi:type="dcterms:W3CDTF">2019-08-07T20:26:18Z</dcterms:modified>
</cp:coreProperties>
</file>